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239625" cy="7199313"/>
  <p:notesSz cx="6858000" cy="9144000"/>
  <p:defaultTextStyle>
    <a:defPPr>
      <a:defRPr lang="es-MX"/>
    </a:defPPr>
    <a:lvl1pPr marL="0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1pPr>
    <a:lvl2pPr marL="466527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2pPr>
    <a:lvl3pPr marL="933054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3pPr>
    <a:lvl4pPr marL="1399581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4pPr>
    <a:lvl5pPr marL="1866108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5pPr>
    <a:lvl6pPr marL="2332634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6pPr>
    <a:lvl7pPr marL="2799161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7pPr>
    <a:lvl8pPr marL="3265688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8pPr>
    <a:lvl9pPr marL="3732215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E91"/>
    <a:srgbClr val="000424"/>
    <a:srgbClr val="0063D6"/>
    <a:srgbClr val="002765"/>
    <a:srgbClr val="002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97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39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19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7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78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13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53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9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57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75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55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5BB8-484E-4F38-806F-BE9E2D379D69}" type="datetimeFigureOut">
              <a:rPr lang="es-MX" smtClean="0"/>
              <a:t>01/10/18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251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ascoccidente.com.mx/plan-anual-de-capacitaciones/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jpg"/><Relationship Id="rId17" Type="http://schemas.openxmlformats.org/officeDocument/2006/relationships/image" Target="../media/image14.jpg"/><Relationship Id="rId2" Type="http://schemas.openxmlformats.org/officeDocument/2006/relationships/image" Target="../media/image1.jp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5" Type="http://schemas.openxmlformats.org/officeDocument/2006/relationships/image" Target="../media/image12.tiff"/><Relationship Id="rId10" Type="http://schemas.openxmlformats.org/officeDocument/2006/relationships/image" Target="../media/image7.tiff"/><Relationship Id="rId4" Type="http://schemas.openxmlformats.org/officeDocument/2006/relationships/image" Target="../media/image3.png"/><Relationship Id="rId9" Type="http://schemas.openxmlformats.org/officeDocument/2006/relationships/hyperlink" Target="http://bascoccidente.com.mx/" TargetMode="External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5"/>
            <a:ext cx="12240144" cy="7199009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</p:pic>
      <p:cxnSp>
        <p:nvCxnSpPr>
          <p:cNvPr id="10" name="Conector recto 9"/>
          <p:cNvCxnSpPr/>
          <p:nvPr/>
        </p:nvCxnSpPr>
        <p:spPr>
          <a:xfrm flipH="1">
            <a:off x="4195261" y="1544054"/>
            <a:ext cx="13854" cy="5320146"/>
          </a:xfrm>
          <a:prstGeom prst="line">
            <a:avLst/>
          </a:prstGeom>
          <a:ln w="12700">
            <a:solidFill>
              <a:srgbClr val="033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747170" y="1689973"/>
            <a:ext cx="0" cy="4726565"/>
          </a:xfrm>
          <a:prstGeom prst="line">
            <a:avLst/>
          </a:prstGeom>
          <a:ln w="12700">
            <a:solidFill>
              <a:srgbClr val="033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cxnSpLocks/>
          </p:cNvCxnSpPr>
          <p:nvPr/>
        </p:nvCxnSpPr>
        <p:spPr>
          <a:xfrm>
            <a:off x="4325178" y="5545015"/>
            <a:ext cx="4328400" cy="24930"/>
          </a:xfrm>
          <a:prstGeom prst="line">
            <a:avLst/>
          </a:prstGeom>
          <a:ln w="12700">
            <a:solidFill>
              <a:srgbClr val="033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 txBox="1">
            <a:spLocks/>
          </p:cNvSpPr>
          <p:nvPr/>
        </p:nvSpPr>
        <p:spPr>
          <a:xfrm>
            <a:off x="251158" y="859871"/>
            <a:ext cx="3037424" cy="382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7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50" b="1" dirty="0">
                <a:solidFill>
                  <a:schemeClr val="bg2">
                    <a:lumMod val="75000"/>
                  </a:schemeClr>
                </a:solidFill>
                <a:latin typeface="Futura Bk" panose="020B0502020204020303" pitchFamily="34" charset="0"/>
              </a:rPr>
              <a:t>Julio a Septiembre</a:t>
            </a:r>
          </a:p>
        </p:txBody>
      </p:sp>
      <p:cxnSp>
        <p:nvCxnSpPr>
          <p:cNvPr id="42" name="Conector recto 41"/>
          <p:cNvCxnSpPr/>
          <p:nvPr/>
        </p:nvCxnSpPr>
        <p:spPr>
          <a:xfrm flipV="1">
            <a:off x="8811706" y="6625899"/>
            <a:ext cx="3236039" cy="1880"/>
          </a:xfrm>
          <a:prstGeom prst="line">
            <a:avLst/>
          </a:prstGeom>
          <a:ln w="12700">
            <a:solidFill>
              <a:srgbClr val="033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61" y="4811350"/>
            <a:ext cx="197379" cy="131586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6" y="4998578"/>
            <a:ext cx="194852" cy="129901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61" y="5171183"/>
            <a:ext cx="197379" cy="131586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61" y="5339485"/>
            <a:ext cx="186891" cy="124594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4" y="5118414"/>
            <a:ext cx="127048" cy="12704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9" y="5326553"/>
            <a:ext cx="127048" cy="127048"/>
          </a:xfrm>
          <a:prstGeom prst="rect">
            <a:avLst/>
          </a:prstGeom>
        </p:spPr>
      </p:pic>
      <p:sp>
        <p:nvSpPr>
          <p:cNvPr id="54" name="Título 1"/>
          <p:cNvSpPr txBox="1">
            <a:spLocks/>
          </p:cNvSpPr>
          <p:nvPr/>
        </p:nvSpPr>
        <p:spPr>
          <a:xfrm>
            <a:off x="420987" y="5374620"/>
            <a:ext cx="3208122" cy="1834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7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b="1" dirty="0">
                <a:solidFill>
                  <a:srgbClr val="0063D6"/>
                </a:solidFill>
                <a:latin typeface="+mn-lt"/>
              </a:rPr>
              <a:t>NUEVOS AFILIADOS</a:t>
            </a:r>
          </a:p>
          <a:p>
            <a:pPr algn="just"/>
            <a:r>
              <a:rPr lang="es-MX" sz="1000" dirty="0">
                <a:latin typeface="+mn-lt"/>
              </a:rPr>
              <a:t>Estas son algunas de las empresas que recientemente se unieron a BASC en busca de su certificación… </a:t>
            </a:r>
            <a:r>
              <a:rPr lang="es-MX" sz="1000" b="1" dirty="0">
                <a:latin typeface="+mn-lt"/>
              </a:rPr>
              <a:t>¡bienvenidas</a:t>
            </a:r>
            <a:r>
              <a:rPr lang="es-MX" sz="1200" b="1" dirty="0">
                <a:latin typeface="+mn-lt"/>
              </a:rPr>
              <a:t>!</a:t>
            </a:r>
          </a:p>
          <a:p>
            <a:pPr algn="l"/>
            <a:endParaRPr lang="es-MX" sz="1800" b="1" dirty="0">
              <a:solidFill>
                <a:srgbClr val="0063D6"/>
              </a:solidFill>
              <a:latin typeface="Futura Bk" panose="020B0502020204020303" pitchFamily="34" charset="0"/>
            </a:endParaRPr>
          </a:p>
          <a:p>
            <a:pPr algn="l"/>
            <a:endParaRPr lang="es-MX" sz="4000" b="1" dirty="0">
              <a:solidFill>
                <a:srgbClr val="0063D6"/>
              </a:solidFill>
              <a:latin typeface="Futura Bk" panose="020B0502020204020303" pitchFamily="34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469460" y="5484198"/>
            <a:ext cx="3524623" cy="420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7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MX" sz="1800" b="1" dirty="0">
              <a:solidFill>
                <a:srgbClr val="0063D6"/>
              </a:solidFill>
              <a:latin typeface="Futura Bk" panose="020B0502020204020303" pitchFamily="34" charset="0"/>
            </a:endParaRPr>
          </a:p>
          <a:p>
            <a:pPr algn="just"/>
            <a:r>
              <a:rPr lang="es-MX" sz="1800" b="1" dirty="0">
                <a:solidFill>
                  <a:srgbClr val="0063D6"/>
                </a:solidFill>
                <a:latin typeface="Futura Bk" panose="020B0502020204020303" pitchFamily="34" charset="0"/>
              </a:rPr>
              <a:t>NUEVOS CERTIFICADOS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30" y="2055731"/>
            <a:ext cx="330554" cy="404638"/>
          </a:xfrm>
          <a:prstGeom prst="rect">
            <a:avLst/>
          </a:prstGeom>
        </p:spPr>
      </p:pic>
      <p:sp>
        <p:nvSpPr>
          <p:cNvPr id="28" name="Título 1"/>
          <p:cNvSpPr txBox="1">
            <a:spLocks/>
          </p:cNvSpPr>
          <p:nvPr/>
        </p:nvSpPr>
        <p:spPr>
          <a:xfrm>
            <a:off x="4977240" y="1322186"/>
            <a:ext cx="3275834" cy="420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7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b="1" dirty="0">
                <a:solidFill>
                  <a:srgbClr val="0063D6"/>
                </a:solidFill>
                <a:latin typeface="+mn-lt"/>
              </a:rPr>
              <a:t>PRÓXIMAS CAPACITACIONES</a:t>
            </a:r>
            <a:endParaRPr lang="es-MX" sz="4000" b="1" dirty="0">
              <a:solidFill>
                <a:srgbClr val="0063D6"/>
              </a:solidFill>
              <a:latin typeface="+mn-lt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809005" y="1352659"/>
            <a:ext cx="2645278" cy="420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7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b="1" dirty="0">
                <a:solidFill>
                  <a:srgbClr val="0063D6"/>
                </a:solidFill>
                <a:latin typeface="+mn-lt"/>
              </a:rPr>
              <a:t>EVENTOS JUL - SEPT</a:t>
            </a:r>
            <a:endParaRPr lang="es-MX" sz="4000" b="1" dirty="0">
              <a:solidFill>
                <a:srgbClr val="0063D6"/>
              </a:solidFill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A3B0869-E0AF-EA4F-827D-A1D50B6CBFC7}"/>
              </a:ext>
            </a:extLst>
          </p:cNvPr>
          <p:cNvSpPr/>
          <p:nvPr/>
        </p:nvSpPr>
        <p:spPr>
          <a:xfrm>
            <a:off x="4477022" y="2557558"/>
            <a:ext cx="3104395" cy="37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 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EF0C8D27-D3AF-4548-B663-E871C3711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73" y="2689182"/>
            <a:ext cx="358601" cy="334799"/>
          </a:xfrm>
          <a:prstGeom prst="rect">
            <a:avLst/>
          </a:prstGeom>
        </p:spPr>
      </p:pic>
      <p:pic>
        <p:nvPicPr>
          <p:cNvPr id="33" name="Picture 3" descr="G:\MANTIK\BASC\2017\PLANTILLAS\estamos a tus ordenes.png">
            <a:extLst>
              <a:ext uri="{FF2B5EF4-FFF2-40B4-BE49-F238E27FC236}">
                <a16:creationId xmlns:a16="http://schemas.microsoft.com/office/drawing/2014/main" id="{9C27C417-0EFB-5E43-88B5-489334F1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4" y="4196201"/>
            <a:ext cx="3347817" cy="139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75A6365-057F-7A49-B130-6084FA712377}"/>
              </a:ext>
            </a:extLst>
          </p:cNvPr>
          <p:cNvSpPr/>
          <p:nvPr/>
        </p:nvSpPr>
        <p:spPr>
          <a:xfrm>
            <a:off x="8893981" y="4763042"/>
            <a:ext cx="2833595" cy="37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4E58F6B-1499-5746-A1E0-32CD8ACD0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73" y="3167435"/>
            <a:ext cx="346534" cy="3279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34AA1D3E-8951-B448-97C1-88F0B5CDA672}"/>
              </a:ext>
            </a:extLst>
          </p:cNvPr>
          <p:cNvSpPr/>
          <p:nvPr/>
        </p:nvSpPr>
        <p:spPr>
          <a:xfrm>
            <a:off x="4572310" y="1716120"/>
            <a:ext cx="38599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/>
              <a:t>Consulta</a:t>
            </a:r>
            <a:r>
              <a:rPr lang="es-MX" sz="1100" b="1" dirty="0"/>
              <a:t> </a:t>
            </a:r>
            <a:r>
              <a:rPr lang="es-MX" sz="1100" b="1" dirty="0">
                <a:hlinkClick r:id="rId8"/>
              </a:rPr>
              <a:t>AQUI</a:t>
            </a:r>
            <a:r>
              <a:rPr lang="es-MX" sz="1100" b="1" dirty="0"/>
              <a:t>  </a:t>
            </a:r>
            <a:r>
              <a:rPr lang="es-MX" sz="1100" dirty="0"/>
              <a:t>nuestro </a:t>
            </a:r>
            <a:r>
              <a:rPr lang="es-MX" sz="1100" b="1" dirty="0"/>
              <a:t>PLAN DE CAPACITACIONES 2018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6AC1829-7B1F-3044-8DAE-C6B43F453FEA}"/>
              </a:ext>
            </a:extLst>
          </p:cNvPr>
          <p:cNvSpPr/>
          <p:nvPr/>
        </p:nvSpPr>
        <p:spPr>
          <a:xfrm>
            <a:off x="4438867" y="4241872"/>
            <a:ext cx="4182403" cy="1280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prstDash val="lgDashDot"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Bef>
                <a:spcPts val="800"/>
              </a:spcBef>
            </a:pPr>
            <a:endParaRPr lang="es-MX" sz="1200" b="1" u="sng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ts val="1000"/>
              </a:lnSpc>
              <a:spcBef>
                <a:spcPts val="800"/>
              </a:spcBef>
            </a:pPr>
            <a:r>
              <a:rPr lang="es-MX" sz="12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GESTIÓN DE RIESGOS/ FORMACIÓN DE AUDITORES INTERNOS GDL</a:t>
            </a:r>
          </a:p>
          <a:p>
            <a:pPr>
              <a:lnSpc>
                <a:spcPts val="1000"/>
              </a:lnSpc>
              <a:spcBef>
                <a:spcPts val="800"/>
              </a:spcBef>
            </a:pPr>
            <a:r>
              <a:rPr lang="es-MX" sz="1200" dirty="0">
                <a:solidFill>
                  <a:srgbClr val="002060"/>
                </a:solidFill>
              </a:rPr>
              <a:t>Etapa teórica: </a:t>
            </a:r>
            <a:r>
              <a:rPr lang="es-MX" sz="1200" b="1" dirty="0">
                <a:solidFill>
                  <a:srgbClr val="002060"/>
                </a:solidFill>
              </a:rPr>
              <a:t>del 24 al 26 de OCTUBRE</a:t>
            </a:r>
          </a:p>
          <a:p>
            <a:pPr>
              <a:lnSpc>
                <a:spcPts val="1000"/>
              </a:lnSpc>
              <a:spcBef>
                <a:spcPts val="800"/>
              </a:spcBef>
            </a:pPr>
            <a:r>
              <a:rPr lang="es-MX" sz="1200" dirty="0">
                <a:solidFill>
                  <a:srgbClr val="002060"/>
                </a:solidFill>
              </a:rPr>
              <a:t>Etapa práctica: </a:t>
            </a:r>
            <a:r>
              <a:rPr lang="es-MX" sz="1200" b="1" dirty="0">
                <a:solidFill>
                  <a:srgbClr val="002060"/>
                </a:solidFill>
              </a:rPr>
              <a:t>del 21 al 23 de NOVIEMBRE</a:t>
            </a:r>
          </a:p>
          <a:p>
            <a:pPr>
              <a:lnSpc>
                <a:spcPts val="1000"/>
              </a:lnSpc>
              <a:spcBef>
                <a:spcPts val="800"/>
              </a:spcBef>
            </a:pPr>
            <a:endParaRPr lang="es-MX" sz="1200" b="1" dirty="0">
              <a:solidFill>
                <a:srgbClr val="002060"/>
              </a:solidFill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71A9C6D-FF07-8F40-8012-6C8F62883F65}"/>
              </a:ext>
            </a:extLst>
          </p:cNvPr>
          <p:cNvSpPr/>
          <p:nvPr/>
        </p:nvSpPr>
        <p:spPr>
          <a:xfrm>
            <a:off x="1104469" y="2012589"/>
            <a:ext cx="2774003" cy="240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857"/>
              </a:lnSpc>
            </a:pPr>
            <a:r>
              <a:rPr lang="es-MX" sz="1100" dirty="0"/>
              <a:t>Gestión de Riesgos / Formación de Auditores Internos (ETAPA 2).</a:t>
            </a:r>
          </a:p>
          <a:p>
            <a:pPr algn="just">
              <a:lnSpc>
                <a:spcPts val="857"/>
              </a:lnSpc>
            </a:pPr>
            <a:endParaRPr lang="es-MX" sz="1100" dirty="0"/>
          </a:p>
          <a:p>
            <a:pPr algn="just">
              <a:lnSpc>
                <a:spcPts val="857"/>
              </a:lnSpc>
            </a:pPr>
            <a:r>
              <a:rPr lang="es-MX" sz="1100" dirty="0"/>
              <a:t>Implementación de Estándares BASC: “ Manual de Seguridad ” y  “Política, objetivos e indicadores”</a:t>
            </a:r>
          </a:p>
          <a:p>
            <a:pPr algn="just">
              <a:lnSpc>
                <a:spcPts val="857"/>
              </a:lnSpc>
            </a:pPr>
            <a:endParaRPr lang="es-MX" sz="1100" u="sng" dirty="0"/>
          </a:p>
          <a:p>
            <a:pPr algn="just">
              <a:lnSpc>
                <a:spcPts val="857"/>
              </a:lnSpc>
            </a:pPr>
            <a:endParaRPr lang="es-MX" sz="1100" dirty="0"/>
          </a:p>
          <a:p>
            <a:pPr algn="just">
              <a:lnSpc>
                <a:spcPts val="857"/>
              </a:lnSpc>
            </a:pPr>
            <a:r>
              <a:rPr lang="es-MX" sz="1100" dirty="0"/>
              <a:t>Implementación de Estándares BASC: “Verificación preliminar al empleo y estudio socioeconomico”  y “Conspiraciones  internas y llamadas de extorsión ”</a:t>
            </a:r>
          </a:p>
          <a:p>
            <a:pPr algn="just">
              <a:lnSpc>
                <a:spcPts val="857"/>
              </a:lnSpc>
            </a:pPr>
            <a:endParaRPr lang="es-MX" sz="1100" dirty="0"/>
          </a:p>
          <a:p>
            <a:pPr algn="just">
              <a:lnSpc>
                <a:spcPts val="857"/>
              </a:lnSpc>
            </a:pPr>
            <a:endParaRPr lang="es-MX" sz="1100" dirty="0"/>
          </a:p>
          <a:p>
            <a:pPr algn="just">
              <a:lnSpc>
                <a:spcPts val="857"/>
              </a:lnSpc>
            </a:pPr>
            <a:r>
              <a:rPr lang="es-MX" sz="1100" dirty="0"/>
              <a:t>Revisión de Cajas Tráiler, instalaciones de JABIL Technology Park.  Info </a:t>
            </a:r>
            <a:r>
              <a:rPr lang="es-MX" sz="1100" b="1" dirty="0">
                <a:hlinkClick r:id="rId9"/>
              </a:rPr>
              <a:t>AQUI</a:t>
            </a:r>
            <a:endParaRPr lang="es-MX" sz="1100" b="1" dirty="0"/>
          </a:p>
          <a:p>
            <a:pPr algn="just">
              <a:lnSpc>
                <a:spcPts val="857"/>
              </a:lnSpc>
            </a:pPr>
            <a:endParaRPr lang="es-MX" sz="1100" dirty="0"/>
          </a:p>
          <a:p>
            <a:pPr algn="just">
              <a:lnSpc>
                <a:spcPts val="857"/>
              </a:lnSpc>
            </a:pPr>
            <a:r>
              <a:rPr lang="es-MX" sz="1100" dirty="0"/>
              <a:t> </a:t>
            </a:r>
          </a:p>
          <a:p>
            <a:pPr>
              <a:lnSpc>
                <a:spcPts val="857"/>
              </a:lnSpc>
            </a:pPr>
            <a:r>
              <a:rPr lang="es-MX" sz="1100" dirty="0"/>
              <a:t>Sesión Informativa BASC.</a:t>
            </a:r>
          </a:p>
          <a:p>
            <a:pPr>
              <a:lnSpc>
                <a:spcPts val="857"/>
              </a:lnSpc>
            </a:pPr>
            <a:endParaRPr lang="es-MX" sz="953" dirty="0">
              <a:latin typeface="+mj-lt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32B5D00-BDA9-314B-AC81-70B484D268D8}"/>
              </a:ext>
            </a:extLst>
          </p:cNvPr>
          <p:cNvSpPr txBox="1"/>
          <p:nvPr/>
        </p:nvSpPr>
        <p:spPr>
          <a:xfrm>
            <a:off x="195811" y="1781349"/>
            <a:ext cx="1006776" cy="286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57"/>
              </a:lnSpc>
            </a:pPr>
            <a:r>
              <a:rPr lang="es-MX" sz="900" b="1" i="1" dirty="0"/>
              <a:t>	</a:t>
            </a:r>
          </a:p>
          <a:p>
            <a:pPr>
              <a:lnSpc>
                <a:spcPts val="857"/>
              </a:lnSpc>
            </a:pPr>
            <a:endParaRPr lang="es-MX" sz="900" b="1" i="1" dirty="0"/>
          </a:p>
          <a:p>
            <a:pPr>
              <a:lnSpc>
                <a:spcPts val="857"/>
              </a:lnSpc>
            </a:pPr>
            <a:r>
              <a:rPr lang="es-MX" sz="900" b="1" i="1" dirty="0"/>
              <a:t>17-18-19 JUL  </a:t>
            </a:r>
            <a:r>
              <a:rPr lang="es-MX" sz="900" b="1" i="1" u="sng" dirty="0"/>
              <a:t>CDMX</a:t>
            </a:r>
          </a:p>
          <a:p>
            <a:pPr>
              <a:lnSpc>
                <a:spcPts val="857"/>
              </a:lnSpc>
            </a:pPr>
            <a:endParaRPr lang="es-MX" sz="900" b="1" i="1" dirty="0"/>
          </a:p>
          <a:p>
            <a:pPr>
              <a:lnSpc>
                <a:spcPts val="857"/>
              </a:lnSpc>
            </a:pPr>
            <a:r>
              <a:rPr lang="es-MX" sz="900" b="1" i="1" dirty="0"/>
              <a:t> </a:t>
            </a:r>
          </a:p>
          <a:p>
            <a:pPr>
              <a:lnSpc>
                <a:spcPts val="857"/>
              </a:lnSpc>
            </a:pPr>
            <a:r>
              <a:rPr lang="es-MX" sz="900" b="1" i="1" dirty="0"/>
              <a:t>7  AGO </a:t>
            </a:r>
            <a:r>
              <a:rPr lang="es-MX" sz="900" b="1" i="1" u="sng" dirty="0"/>
              <a:t>VIRTUAL</a:t>
            </a:r>
          </a:p>
          <a:p>
            <a:pPr>
              <a:lnSpc>
                <a:spcPts val="857"/>
              </a:lnSpc>
            </a:pPr>
            <a:r>
              <a:rPr lang="es-MX" sz="900" b="1" i="1" dirty="0"/>
              <a:t>	</a:t>
            </a:r>
          </a:p>
          <a:p>
            <a:pPr>
              <a:lnSpc>
                <a:spcPts val="857"/>
              </a:lnSpc>
            </a:pPr>
            <a:endParaRPr lang="es-MX" sz="900" b="1" i="1" dirty="0"/>
          </a:p>
          <a:p>
            <a:pPr>
              <a:lnSpc>
                <a:spcPts val="857"/>
              </a:lnSpc>
            </a:pPr>
            <a:endParaRPr lang="es-MX" sz="900" b="1" i="1" dirty="0"/>
          </a:p>
          <a:p>
            <a:pPr>
              <a:lnSpc>
                <a:spcPts val="857"/>
              </a:lnSpc>
            </a:pPr>
            <a:endParaRPr lang="es-MX" sz="900" b="1" i="1" dirty="0"/>
          </a:p>
          <a:p>
            <a:pPr>
              <a:lnSpc>
                <a:spcPts val="857"/>
              </a:lnSpc>
            </a:pPr>
            <a:r>
              <a:rPr lang="es-MX" sz="900" b="1" i="1" dirty="0"/>
              <a:t>7  SEPT </a:t>
            </a:r>
            <a:r>
              <a:rPr lang="es-MX" sz="900" dirty="0"/>
              <a:t>   </a:t>
            </a:r>
            <a:r>
              <a:rPr lang="es-MX" sz="900" b="1" i="1" u="sng" dirty="0"/>
              <a:t>GDL</a:t>
            </a:r>
          </a:p>
          <a:p>
            <a:pPr>
              <a:lnSpc>
                <a:spcPts val="857"/>
              </a:lnSpc>
            </a:pPr>
            <a:r>
              <a:rPr lang="es-MX" sz="900" b="1" i="1" dirty="0"/>
              <a:t>11 SEPT  </a:t>
            </a:r>
            <a:r>
              <a:rPr lang="es-MX" sz="900" b="1" i="1" u="sng" dirty="0"/>
              <a:t>CDMX</a:t>
            </a:r>
          </a:p>
          <a:p>
            <a:pPr>
              <a:lnSpc>
                <a:spcPts val="857"/>
              </a:lnSpc>
            </a:pPr>
            <a:endParaRPr lang="es-MX" sz="900" b="1" i="1" dirty="0"/>
          </a:p>
          <a:p>
            <a:pPr>
              <a:lnSpc>
                <a:spcPts val="857"/>
              </a:lnSpc>
            </a:pPr>
            <a:endParaRPr lang="es-MX" sz="900" b="1" i="1" dirty="0"/>
          </a:p>
          <a:p>
            <a:pPr>
              <a:lnSpc>
                <a:spcPts val="857"/>
              </a:lnSpc>
            </a:pPr>
            <a:endParaRPr lang="es-MX" sz="900" b="1" i="1" dirty="0"/>
          </a:p>
          <a:p>
            <a:pPr>
              <a:lnSpc>
                <a:spcPts val="857"/>
              </a:lnSpc>
            </a:pPr>
            <a:endParaRPr lang="es-MX" sz="900" b="1" i="1" dirty="0"/>
          </a:p>
          <a:p>
            <a:pPr>
              <a:lnSpc>
                <a:spcPts val="857"/>
              </a:lnSpc>
            </a:pPr>
            <a:r>
              <a:rPr lang="es-MX" sz="900" b="1" i="1" dirty="0"/>
              <a:t>21 SEPT </a:t>
            </a:r>
            <a:r>
              <a:rPr lang="es-MX" sz="900" b="1" i="1" u="sng" dirty="0"/>
              <a:t>GDL</a:t>
            </a:r>
          </a:p>
          <a:p>
            <a:pPr>
              <a:lnSpc>
                <a:spcPts val="857"/>
              </a:lnSpc>
            </a:pPr>
            <a:endParaRPr lang="es-MX" sz="900" b="1" i="1" u="sng" dirty="0"/>
          </a:p>
          <a:p>
            <a:pPr>
              <a:lnSpc>
                <a:spcPts val="857"/>
              </a:lnSpc>
            </a:pPr>
            <a:endParaRPr lang="es-MX" sz="900" b="1" i="1" u="sng" dirty="0"/>
          </a:p>
          <a:p>
            <a:pPr>
              <a:lnSpc>
                <a:spcPts val="857"/>
              </a:lnSpc>
            </a:pPr>
            <a:r>
              <a:rPr lang="es-MX" sz="900" b="1" i="1" dirty="0"/>
              <a:t>26 SEP </a:t>
            </a:r>
            <a:r>
              <a:rPr lang="es-MX" sz="900" b="1" i="1" u="sng" dirty="0"/>
              <a:t>CDMX</a:t>
            </a:r>
          </a:p>
          <a:p>
            <a:pPr>
              <a:lnSpc>
                <a:spcPts val="857"/>
              </a:lnSpc>
            </a:pPr>
            <a:endParaRPr lang="es-MX" sz="953" b="1" i="1" dirty="0"/>
          </a:p>
          <a:p>
            <a:pPr>
              <a:lnSpc>
                <a:spcPts val="857"/>
              </a:lnSpc>
            </a:pPr>
            <a:endParaRPr lang="es-MX" sz="953" b="1" i="1" dirty="0"/>
          </a:p>
          <a:p>
            <a:pPr>
              <a:lnSpc>
                <a:spcPts val="857"/>
              </a:lnSpc>
            </a:pPr>
            <a:r>
              <a:rPr lang="es-MX" sz="953" i="1" dirty="0"/>
              <a:t>	</a:t>
            </a:r>
            <a:endParaRPr lang="es-MX" sz="953" dirty="0">
              <a:latin typeface="+mj-lt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EE22B89-14A4-9E44-AA55-650C6ED60E55}"/>
              </a:ext>
            </a:extLst>
          </p:cNvPr>
          <p:cNvSpPr/>
          <p:nvPr/>
        </p:nvSpPr>
        <p:spPr>
          <a:xfrm>
            <a:off x="5006125" y="1998680"/>
            <a:ext cx="343728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/>
              <a:t>Implementación de Estándares BASC: “Verificación preliminar al empleo y estudio socioeconomico”  y “Conspiraciones  internas y llamadas de extorsión </a:t>
            </a:r>
            <a:r>
              <a:rPr lang="es-MX" sz="1100" b="1" u="sng" dirty="0"/>
              <a:t>VIRTUAL</a:t>
            </a:r>
            <a:r>
              <a:rPr lang="es-MX" sz="1100" dirty="0"/>
              <a:t>  </a:t>
            </a:r>
            <a:r>
              <a:rPr lang="es-MX" sz="1100" b="1" i="1" dirty="0"/>
              <a:t>5 OCT</a:t>
            </a:r>
            <a:r>
              <a:rPr lang="es-MX" sz="1100" dirty="0"/>
              <a:t> </a:t>
            </a:r>
          </a:p>
          <a:p>
            <a:pPr algn="just"/>
            <a:endParaRPr lang="es-MX" sz="1100" dirty="0"/>
          </a:p>
          <a:p>
            <a:pPr algn="just"/>
            <a:endParaRPr lang="es-MX" sz="1100" dirty="0"/>
          </a:p>
          <a:p>
            <a:pPr algn="just"/>
            <a:endParaRPr lang="es-MX" sz="110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972DDAC-62A4-8148-80DD-5FA81A013563}"/>
              </a:ext>
            </a:extLst>
          </p:cNvPr>
          <p:cNvSpPr/>
          <p:nvPr/>
        </p:nvSpPr>
        <p:spPr>
          <a:xfrm>
            <a:off x="5006125" y="2733115"/>
            <a:ext cx="33708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/>
              <a:t>Sesión  Informativa BASC </a:t>
            </a:r>
            <a:r>
              <a:rPr lang="es-MX" sz="1100" b="1" i="1" dirty="0"/>
              <a:t> </a:t>
            </a:r>
            <a:r>
              <a:rPr lang="es-MX" sz="1100" b="1" i="1" u="sng" dirty="0"/>
              <a:t>PRESENCIAL </a:t>
            </a:r>
            <a:r>
              <a:rPr lang="es-MX" sz="1100" dirty="0"/>
              <a:t>  </a:t>
            </a:r>
            <a:r>
              <a:rPr lang="es-MX" sz="1100" b="1" i="1" dirty="0"/>
              <a:t>10 OCT </a:t>
            </a:r>
            <a:endParaRPr lang="es-MX" sz="1100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39643B4-844E-104B-ADB2-B5618A08B4F2}"/>
              </a:ext>
            </a:extLst>
          </p:cNvPr>
          <p:cNvSpPr/>
          <p:nvPr/>
        </p:nvSpPr>
        <p:spPr>
          <a:xfrm>
            <a:off x="4995570" y="3033515"/>
            <a:ext cx="338829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/>
              <a:t>Manejo de información confidencial, Validación de documentos, Control de riegos y Seguridad de TI.</a:t>
            </a:r>
          </a:p>
          <a:p>
            <a:pPr algn="just"/>
            <a:r>
              <a:rPr lang="es-MX" sz="1100" b="1" i="1" u="sng" dirty="0"/>
              <a:t>GDL</a:t>
            </a:r>
            <a:r>
              <a:rPr lang="es-MX" sz="1100" b="1" u="sng" dirty="0"/>
              <a:t>  </a:t>
            </a:r>
            <a:r>
              <a:rPr lang="es-MX" sz="1100" dirty="0"/>
              <a:t>          </a:t>
            </a:r>
            <a:r>
              <a:rPr lang="es-MX" sz="1100" b="1" i="1" dirty="0"/>
              <a:t>7 NOV </a:t>
            </a:r>
          </a:p>
          <a:p>
            <a:pPr algn="just"/>
            <a:r>
              <a:rPr lang="es-MX" sz="1100" b="1" u="sng" dirty="0"/>
              <a:t>VIRTUAL</a:t>
            </a:r>
            <a:r>
              <a:rPr lang="es-MX" sz="1100" dirty="0"/>
              <a:t>    </a:t>
            </a:r>
            <a:r>
              <a:rPr lang="es-MX" sz="1100" b="1" dirty="0"/>
              <a:t>7 DIC </a:t>
            </a:r>
            <a:endParaRPr lang="es-MX" sz="1100" b="1" i="1" dirty="0"/>
          </a:p>
          <a:p>
            <a:pPr algn="just"/>
            <a:endParaRPr lang="es-MX" sz="1100" b="1" dirty="0"/>
          </a:p>
          <a:p>
            <a:pPr algn="just"/>
            <a:endParaRPr lang="es-MX" sz="950" b="1" dirty="0"/>
          </a:p>
          <a:p>
            <a:endParaRPr lang="es-MX" sz="95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1EA6D7-F819-0B44-BDDA-71B3C64A68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7400" y="4552285"/>
            <a:ext cx="2906018" cy="17194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A983144-50E3-5843-8755-2B02896395B7}"/>
              </a:ext>
            </a:extLst>
          </p:cNvPr>
          <p:cNvSpPr/>
          <p:nvPr/>
        </p:nvSpPr>
        <p:spPr>
          <a:xfrm>
            <a:off x="8866087" y="1630875"/>
            <a:ext cx="3220425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i="1" dirty="0">
                <a:solidFill>
                  <a:srgbClr val="0070C0"/>
                </a:solidFill>
              </a:rPr>
              <a:t>Del</a:t>
            </a:r>
            <a:r>
              <a:rPr lang="es-MX" sz="1200" dirty="0">
                <a:solidFill>
                  <a:srgbClr val="0070C0"/>
                </a:solidFill>
              </a:rPr>
              <a:t> </a:t>
            </a:r>
            <a:r>
              <a:rPr lang="es-MX" sz="1200" b="1" dirty="0">
                <a:solidFill>
                  <a:srgbClr val="0070C0"/>
                </a:solidFill>
              </a:rPr>
              <a:t>22 al 24 </a:t>
            </a:r>
            <a:r>
              <a:rPr lang="es-MX" sz="1200" b="1" i="1" dirty="0">
                <a:solidFill>
                  <a:srgbClr val="0070C0"/>
                </a:solidFill>
              </a:rPr>
              <a:t>de </a:t>
            </a:r>
            <a:r>
              <a:rPr lang="es-MX" sz="1200" b="1" dirty="0">
                <a:solidFill>
                  <a:srgbClr val="0070C0"/>
                </a:solidFill>
              </a:rPr>
              <a:t>agosto se llevo a cabo el </a:t>
            </a:r>
            <a:r>
              <a:rPr lang="es-MX" sz="1200" b="1" i="1" dirty="0">
                <a:solidFill>
                  <a:srgbClr val="0070C0"/>
                </a:solidFill>
              </a:rPr>
              <a:t>“</a:t>
            </a:r>
            <a:r>
              <a:rPr lang="es-MX" sz="1200" b="1" i="1" u="sng" dirty="0">
                <a:solidFill>
                  <a:srgbClr val="0070C0"/>
                </a:solidFill>
              </a:rPr>
              <a:t>CORPORATE SECURITY SUMMIT ” el cual tuvo como objeto el </a:t>
            </a:r>
            <a:r>
              <a:rPr lang="es-MX" sz="1200" b="1" dirty="0">
                <a:solidFill>
                  <a:srgbClr val="0070C0"/>
                </a:solidFill>
              </a:rPr>
              <a:t>EL ROL DE LA MUJER EN LA INDUSTRIA DE LA SEGURIDAD.</a:t>
            </a:r>
            <a:endParaRPr lang="es-MX" sz="1200" b="1" u="sng" dirty="0">
              <a:solidFill>
                <a:srgbClr val="0070C0"/>
              </a:solidFill>
            </a:endParaRPr>
          </a:p>
          <a:p>
            <a:pPr algn="just"/>
            <a:endParaRPr lang="es-MX" sz="1100" u="sng" dirty="0">
              <a:solidFill>
                <a:srgbClr val="0070C0"/>
              </a:solidFill>
            </a:endParaRPr>
          </a:p>
          <a:p>
            <a:pPr algn="just"/>
            <a:r>
              <a:rPr lang="es-MX" sz="1100" dirty="0"/>
              <a:t>En el evento participaron destacados miembros con amplia experiencia en el ramo de la seguridad; así como algunas autoridades, por mencionar: Juan Bosco, Comisario Gral. de la Policía de Gdl. y la Dra. Patricia Trujillo, Titular de la División Científica de la Policía Federal CNS. </a:t>
            </a:r>
          </a:p>
          <a:p>
            <a:pPr algn="just"/>
            <a:endParaRPr lang="es-MX" sz="1100" dirty="0"/>
          </a:p>
          <a:p>
            <a:pPr algn="just"/>
            <a:r>
              <a:rPr lang="es-MX" sz="1100" dirty="0"/>
              <a:t>Agradecemos a Gabriela Reynaga, Director of the Board ISACA International  por su participación; así como a todos los ponentes por brindarnos sus enriquecedoras experiencias. </a:t>
            </a:r>
          </a:p>
          <a:p>
            <a:endParaRPr lang="es-MX" sz="950" b="1" i="1" dirty="0"/>
          </a:p>
          <a:p>
            <a:endParaRPr lang="es-MX" sz="950" b="1" i="1" dirty="0"/>
          </a:p>
          <a:p>
            <a:endParaRPr lang="es-MX" sz="950" b="1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6244A92E-8F12-B144-919F-73067061CE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39" y="3759693"/>
            <a:ext cx="354616" cy="369931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731FC769-47E6-6945-BB7E-C7EB00CB9846}"/>
              </a:ext>
            </a:extLst>
          </p:cNvPr>
          <p:cNvSpPr/>
          <p:nvPr/>
        </p:nvSpPr>
        <p:spPr>
          <a:xfrm>
            <a:off x="5031969" y="3868014"/>
            <a:ext cx="38599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/>
              <a:t>Junta de Mejores Practicas  </a:t>
            </a:r>
            <a:r>
              <a:rPr lang="es-MX" sz="1100" b="1" u="sng" dirty="0"/>
              <a:t>GDL</a:t>
            </a:r>
            <a:r>
              <a:rPr lang="es-MX" sz="1100" dirty="0"/>
              <a:t>  </a:t>
            </a:r>
            <a:r>
              <a:rPr lang="es-MX" sz="1100" b="1" i="1" dirty="0"/>
              <a:t>14 DIC</a:t>
            </a:r>
            <a:r>
              <a:rPr lang="es-MX" sz="1100" dirty="0"/>
              <a:t>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EBFF2FB-AE59-1E40-9146-1D767A860656}"/>
              </a:ext>
            </a:extLst>
          </p:cNvPr>
          <p:cNvSpPr/>
          <p:nvPr/>
        </p:nvSpPr>
        <p:spPr>
          <a:xfrm>
            <a:off x="3060701" y="2280521"/>
            <a:ext cx="3340100" cy="37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E3980E24-CD5C-3B42-BFA2-4FDE27B767E7}"/>
              </a:ext>
            </a:extLst>
          </p:cNvPr>
          <p:cNvSpPr/>
          <p:nvPr/>
        </p:nvSpPr>
        <p:spPr>
          <a:xfrm>
            <a:off x="1391100" y="6773166"/>
            <a:ext cx="644949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700" b="1" dirty="0">
                <a:solidFill>
                  <a:srgbClr val="0070C0"/>
                </a:solidFill>
              </a:rPr>
              <a:t>Sede CDMX 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76A06AD-FDB9-4C48-88CC-27D5F0F264DF}"/>
              </a:ext>
            </a:extLst>
          </p:cNvPr>
          <p:cNvSpPr/>
          <p:nvPr/>
        </p:nvSpPr>
        <p:spPr>
          <a:xfrm>
            <a:off x="4548973" y="6745679"/>
            <a:ext cx="671343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800" b="1" dirty="0">
                <a:solidFill>
                  <a:srgbClr val="0070C0"/>
                </a:solidFill>
              </a:rPr>
              <a:t>Sede GDL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89971C-F369-284B-BA56-EF649C947A7D}"/>
              </a:ext>
            </a:extLst>
          </p:cNvPr>
          <p:cNvSpPr/>
          <p:nvPr/>
        </p:nvSpPr>
        <p:spPr>
          <a:xfrm>
            <a:off x="5463364" y="6745684"/>
            <a:ext cx="585417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es-MX" sz="800" b="1" dirty="0">
                <a:solidFill>
                  <a:srgbClr val="0070C0"/>
                </a:solidFill>
              </a:rPr>
              <a:t>Sede GDL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B3267EE-664A-8F4D-8C7C-28ED3AFB3E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71" y="6069267"/>
            <a:ext cx="825675" cy="6759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50E121-7314-5641-ABC2-A13F197325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13" y="5947464"/>
            <a:ext cx="826231" cy="8121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CEECE2-436A-224F-8F80-5FC40BFCB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94" y="6252371"/>
            <a:ext cx="708159" cy="57068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D88AF02-26C7-C542-8317-C33D7A0324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92" y="6363016"/>
            <a:ext cx="1213603" cy="481378"/>
          </a:xfrm>
          <a:prstGeom prst="rect">
            <a:avLst/>
          </a:prstGeom>
        </p:spPr>
      </p:pic>
      <p:sp>
        <p:nvSpPr>
          <p:cNvPr id="50" name="Rectángulo 49">
            <a:extLst>
              <a:ext uri="{FF2B5EF4-FFF2-40B4-BE49-F238E27FC236}">
                <a16:creationId xmlns:a16="http://schemas.microsoft.com/office/drawing/2014/main" id="{479DE694-4420-5241-8E2A-453562BCDD12}"/>
              </a:ext>
            </a:extLst>
          </p:cNvPr>
          <p:cNvSpPr/>
          <p:nvPr/>
        </p:nvSpPr>
        <p:spPr>
          <a:xfrm>
            <a:off x="2242878" y="6650273"/>
            <a:ext cx="118001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700" b="1" dirty="0">
                <a:solidFill>
                  <a:srgbClr val="0070C0"/>
                </a:solidFill>
              </a:rPr>
              <a:t>        Technology Park</a:t>
            </a:r>
          </a:p>
          <a:p>
            <a:pPr algn="just"/>
            <a:r>
              <a:rPr lang="es-MX" sz="700" b="1" dirty="0">
                <a:solidFill>
                  <a:srgbClr val="0070C0"/>
                </a:solidFill>
              </a:rPr>
              <a:t>        Edif. 4 y 5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FA84F69-AB0B-DF47-B2EE-995E72CDF1E2}"/>
              </a:ext>
            </a:extLst>
          </p:cNvPr>
          <p:cNvSpPr/>
          <p:nvPr/>
        </p:nvSpPr>
        <p:spPr>
          <a:xfrm>
            <a:off x="7562248" y="6742638"/>
            <a:ext cx="1134756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700" b="1" dirty="0">
                <a:solidFill>
                  <a:srgbClr val="0070C0"/>
                </a:solidFill>
              </a:rPr>
              <a:t>Sede EDO. DE MÉXICO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1DE9384-8B2B-3C46-B690-3F468CE7E5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18967" y="5984958"/>
            <a:ext cx="1094877" cy="741253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541B6D5C-908B-5E4C-8F55-A0A094559241}"/>
              </a:ext>
            </a:extLst>
          </p:cNvPr>
          <p:cNvSpPr/>
          <p:nvPr/>
        </p:nvSpPr>
        <p:spPr>
          <a:xfrm>
            <a:off x="6345149" y="6742121"/>
            <a:ext cx="1020939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700" b="1" dirty="0">
                <a:solidFill>
                  <a:srgbClr val="0070C0"/>
                </a:solidFill>
              </a:rPr>
              <a:t>Sede EDO. DE MÉXICO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C5267BD-C0BD-CA49-96C2-E36EC7045D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70" y="6038805"/>
            <a:ext cx="851691" cy="7260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5962A73-4F35-2542-9A40-4746FCAFC6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8" y="6412636"/>
            <a:ext cx="846503" cy="3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1271</TotalTime>
  <Words>341</Words>
  <Application>Microsoft Macintosh PowerPoint</Application>
  <PresentationFormat>Personalizado</PresentationFormat>
  <Paragraphs>69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Futura Bk</vt:lpstr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TÍTULOS</dc:title>
  <dc:creator>Adris</dc:creator>
  <cp:lastModifiedBy>Mariana Pickering</cp:lastModifiedBy>
  <cp:revision>121</cp:revision>
  <dcterms:created xsi:type="dcterms:W3CDTF">2017-08-10T03:42:42Z</dcterms:created>
  <dcterms:modified xsi:type="dcterms:W3CDTF">2018-10-01T14:20:44Z</dcterms:modified>
</cp:coreProperties>
</file>