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191375" cy="12230100"/>
  <p:notesSz cx="6858000" cy="9144000"/>
  <p:defaultTextStyle>
    <a:defPPr>
      <a:defRPr lang="es-MX"/>
    </a:defPPr>
    <a:lvl1pPr marL="0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1pPr>
    <a:lvl2pPr marL="466527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2pPr>
    <a:lvl3pPr marL="933054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3pPr>
    <a:lvl4pPr marL="1399581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4pPr>
    <a:lvl5pPr marL="1866108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5pPr>
    <a:lvl6pPr marL="2332634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6pPr>
    <a:lvl7pPr marL="2799161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7pPr>
    <a:lvl8pPr marL="3265688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8pPr>
    <a:lvl9pPr marL="3732215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D6"/>
    <a:srgbClr val="00235A"/>
    <a:srgbClr val="033E91"/>
    <a:srgbClr val="000424"/>
    <a:srgbClr val="002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B57D9-523F-D285-0EE2-D444A736EC0F}" v="46" dt="2022-09-29T17:55:17.066"/>
    <p1510:client id="{38D48176-D00E-EB93-6E12-73A216119640}" v="215" dt="2021-09-27T19:39:54.653"/>
    <p1510:client id="{A5BFAC55-5D34-2DD0-03F7-DFBC7F999320}" v="568" dt="2022-09-14T01:28:57.932"/>
    <p1510:client id="{CA2A086A-E344-2E21-07BF-B3844B9937E4}" v="3" dt="2022-01-02T23:55:26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4660"/>
  </p:normalViewPr>
  <p:slideViewPr>
    <p:cSldViewPr snapToGrid="0">
      <p:cViewPr>
        <p:scale>
          <a:sx n="225" d="100"/>
          <a:sy n="225" d="100"/>
        </p:scale>
        <p:origin x="760" y="-4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922" y="2001549"/>
            <a:ext cx="5393531" cy="4257886"/>
          </a:xfrm>
        </p:spPr>
        <p:txBody>
          <a:bodyPr anchor="b"/>
          <a:lstStyle>
            <a:lvl1pPr algn="ctr">
              <a:defRPr sz="35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922" y="6423635"/>
            <a:ext cx="5393531" cy="2952776"/>
          </a:xfrm>
        </p:spPr>
        <p:txBody>
          <a:bodyPr/>
          <a:lstStyle>
            <a:lvl1pPr marL="0" indent="0" algn="ctr">
              <a:buNone/>
              <a:defRPr sz="1415"/>
            </a:lvl1pPr>
            <a:lvl2pPr marL="269653" indent="0" algn="ctr">
              <a:buNone/>
              <a:defRPr sz="1180"/>
            </a:lvl2pPr>
            <a:lvl3pPr marL="539305" indent="0" algn="ctr">
              <a:buNone/>
              <a:defRPr sz="1062"/>
            </a:lvl3pPr>
            <a:lvl4pPr marL="808958" indent="0" algn="ctr">
              <a:buNone/>
              <a:defRPr sz="944"/>
            </a:lvl4pPr>
            <a:lvl5pPr marL="1078610" indent="0" algn="ctr">
              <a:buNone/>
              <a:defRPr sz="944"/>
            </a:lvl5pPr>
            <a:lvl6pPr marL="1348263" indent="0" algn="ctr">
              <a:buNone/>
              <a:defRPr sz="944"/>
            </a:lvl6pPr>
            <a:lvl7pPr marL="1617915" indent="0" algn="ctr">
              <a:buNone/>
              <a:defRPr sz="944"/>
            </a:lvl7pPr>
            <a:lvl8pPr marL="1887568" indent="0" algn="ctr">
              <a:buNone/>
              <a:defRPr sz="944"/>
            </a:lvl8pPr>
            <a:lvl9pPr marL="2157221" indent="0" algn="ctr">
              <a:buNone/>
              <a:defRPr sz="94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7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39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6328" y="651141"/>
            <a:ext cx="1550640" cy="103644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407" y="651141"/>
            <a:ext cx="4562028" cy="103644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19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7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62" y="3049034"/>
            <a:ext cx="6202561" cy="5087381"/>
          </a:xfrm>
        </p:spPr>
        <p:txBody>
          <a:bodyPr anchor="b"/>
          <a:lstStyle>
            <a:lvl1pPr>
              <a:defRPr sz="353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62" y="8184545"/>
            <a:ext cx="6202561" cy="2675333"/>
          </a:xfrm>
        </p:spPr>
        <p:txBody>
          <a:bodyPr/>
          <a:lstStyle>
            <a:lvl1pPr marL="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1pPr>
            <a:lvl2pPr marL="269653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2pPr>
            <a:lvl3pPr marL="539305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808958" indent="0">
              <a:buNone/>
              <a:defRPr sz="944">
                <a:solidFill>
                  <a:schemeClr val="tx1">
                    <a:tint val="75000"/>
                  </a:schemeClr>
                </a:solidFill>
              </a:defRPr>
            </a:lvl4pPr>
            <a:lvl5pPr marL="1078610" indent="0">
              <a:buNone/>
              <a:defRPr sz="944">
                <a:solidFill>
                  <a:schemeClr val="tx1">
                    <a:tint val="75000"/>
                  </a:schemeClr>
                </a:solidFill>
              </a:defRPr>
            </a:lvl5pPr>
            <a:lvl6pPr marL="1348263" indent="0">
              <a:buNone/>
              <a:defRPr sz="944">
                <a:solidFill>
                  <a:schemeClr val="tx1">
                    <a:tint val="75000"/>
                  </a:schemeClr>
                </a:solidFill>
              </a:defRPr>
            </a:lvl6pPr>
            <a:lvl7pPr marL="1617915" indent="0">
              <a:buNone/>
              <a:defRPr sz="944">
                <a:solidFill>
                  <a:schemeClr val="tx1">
                    <a:tint val="75000"/>
                  </a:schemeClr>
                </a:solidFill>
              </a:defRPr>
            </a:lvl7pPr>
            <a:lvl8pPr marL="1887568" indent="0">
              <a:buNone/>
              <a:defRPr sz="944">
                <a:solidFill>
                  <a:schemeClr val="tx1">
                    <a:tint val="75000"/>
                  </a:schemeClr>
                </a:solidFill>
              </a:defRPr>
            </a:lvl8pPr>
            <a:lvl9pPr marL="2157221" indent="0">
              <a:buNone/>
              <a:defRPr sz="9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78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407" y="3255698"/>
            <a:ext cx="3056335" cy="775988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0634" y="3255698"/>
            <a:ext cx="3056335" cy="775988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13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44" y="651140"/>
            <a:ext cx="6202561" cy="23639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44" y="2998075"/>
            <a:ext cx="3042289" cy="1469310"/>
          </a:xfrm>
        </p:spPr>
        <p:txBody>
          <a:bodyPr anchor="b"/>
          <a:lstStyle>
            <a:lvl1pPr marL="0" indent="0">
              <a:buNone/>
              <a:defRPr sz="1415" b="1"/>
            </a:lvl1pPr>
            <a:lvl2pPr marL="269653" indent="0">
              <a:buNone/>
              <a:defRPr sz="1180" b="1"/>
            </a:lvl2pPr>
            <a:lvl3pPr marL="539305" indent="0">
              <a:buNone/>
              <a:defRPr sz="1062" b="1"/>
            </a:lvl3pPr>
            <a:lvl4pPr marL="808958" indent="0">
              <a:buNone/>
              <a:defRPr sz="944" b="1"/>
            </a:lvl4pPr>
            <a:lvl5pPr marL="1078610" indent="0">
              <a:buNone/>
              <a:defRPr sz="944" b="1"/>
            </a:lvl5pPr>
            <a:lvl6pPr marL="1348263" indent="0">
              <a:buNone/>
              <a:defRPr sz="944" b="1"/>
            </a:lvl6pPr>
            <a:lvl7pPr marL="1617915" indent="0">
              <a:buNone/>
              <a:defRPr sz="944" b="1"/>
            </a:lvl7pPr>
            <a:lvl8pPr marL="1887568" indent="0">
              <a:buNone/>
              <a:defRPr sz="944" b="1"/>
            </a:lvl8pPr>
            <a:lvl9pPr marL="2157221" indent="0">
              <a:buNone/>
              <a:defRPr sz="94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44" y="4467385"/>
            <a:ext cx="3042289" cy="657084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0634" y="2998075"/>
            <a:ext cx="3057271" cy="1469310"/>
          </a:xfrm>
        </p:spPr>
        <p:txBody>
          <a:bodyPr anchor="b"/>
          <a:lstStyle>
            <a:lvl1pPr marL="0" indent="0">
              <a:buNone/>
              <a:defRPr sz="1415" b="1"/>
            </a:lvl1pPr>
            <a:lvl2pPr marL="269653" indent="0">
              <a:buNone/>
              <a:defRPr sz="1180" b="1"/>
            </a:lvl2pPr>
            <a:lvl3pPr marL="539305" indent="0">
              <a:buNone/>
              <a:defRPr sz="1062" b="1"/>
            </a:lvl3pPr>
            <a:lvl4pPr marL="808958" indent="0">
              <a:buNone/>
              <a:defRPr sz="944" b="1"/>
            </a:lvl4pPr>
            <a:lvl5pPr marL="1078610" indent="0">
              <a:buNone/>
              <a:defRPr sz="944" b="1"/>
            </a:lvl5pPr>
            <a:lvl6pPr marL="1348263" indent="0">
              <a:buNone/>
              <a:defRPr sz="944" b="1"/>
            </a:lvl6pPr>
            <a:lvl7pPr marL="1617915" indent="0">
              <a:buNone/>
              <a:defRPr sz="944" b="1"/>
            </a:lvl7pPr>
            <a:lvl8pPr marL="1887568" indent="0">
              <a:buNone/>
              <a:defRPr sz="944" b="1"/>
            </a:lvl8pPr>
            <a:lvl9pPr marL="2157221" indent="0">
              <a:buNone/>
              <a:defRPr sz="94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0634" y="4467385"/>
            <a:ext cx="3057271" cy="657084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53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9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57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44" y="815339"/>
            <a:ext cx="2319405" cy="2853691"/>
          </a:xfrm>
        </p:spPr>
        <p:txBody>
          <a:bodyPr anchor="b"/>
          <a:lstStyle>
            <a:lvl1pPr>
              <a:defRPr sz="18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271" y="1760910"/>
            <a:ext cx="3640634" cy="8691297"/>
          </a:xfrm>
        </p:spPr>
        <p:txBody>
          <a:bodyPr/>
          <a:lstStyle>
            <a:lvl1pPr>
              <a:defRPr sz="1887"/>
            </a:lvl1pPr>
            <a:lvl2pPr>
              <a:defRPr sz="1651"/>
            </a:lvl2pPr>
            <a:lvl3pPr>
              <a:defRPr sz="1415"/>
            </a:lvl3pPr>
            <a:lvl4pPr>
              <a:defRPr sz="1180"/>
            </a:lvl4pPr>
            <a:lvl5pPr>
              <a:defRPr sz="1180"/>
            </a:lvl5pPr>
            <a:lvl6pPr>
              <a:defRPr sz="1180"/>
            </a:lvl6pPr>
            <a:lvl7pPr>
              <a:defRPr sz="1180"/>
            </a:lvl7pPr>
            <a:lvl8pPr>
              <a:defRPr sz="1180"/>
            </a:lvl8pPr>
            <a:lvl9pPr>
              <a:defRPr sz="118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44" y="3669031"/>
            <a:ext cx="2319405" cy="6797331"/>
          </a:xfrm>
        </p:spPr>
        <p:txBody>
          <a:bodyPr/>
          <a:lstStyle>
            <a:lvl1pPr marL="0" indent="0">
              <a:buNone/>
              <a:defRPr sz="944"/>
            </a:lvl1pPr>
            <a:lvl2pPr marL="269653" indent="0">
              <a:buNone/>
              <a:defRPr sz="825"/>
            </a:lvl2pPr>
            <a:lvl3pPr marL="539305" indent="0">
              <a:buNone/>
              <a:defRPr sz="708"/>
            </a:lvl3pPr>
            <a:lvl4pPr marL="808958" indent="0">
              <a:buNone/>
              <a:defRPr sz="590"/>
            </a:lvl4pPr>
            <a:lvl5pPr marL="1078610" indent="0">
              <a:buNone/>
              <a:defRPr sz="590"/>
            </a:lvl5pPr>
            <a:lvl6pPr marL="1348263" indent="0">
              <a:buNone/>
              <a:defRPr sz="590"/>
            </a:lvl6pPr>
            <a:lvl7pPr marL="1617915" indent="0">
              <a:buNone/>
              <a:defRPr sz="590"/>
            </a:lvl7pPr>
            <a:lvl8pPr marL="1887568" indent="0">
              <a:buNone/>
              <a:defRPr sz="590"/>
            </a:lvl8pPr>
            <a:lvl9pPr marL="2157221" indent="0">
              <a:buNone/>
              <a:defRPr sz="59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75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44" y="815339"/>
            <a:ext cx="2319405" cy="2853691"/>
          </a:xfrm>
        </p:spPr>
        <p:txBody>
          <a:bodyPr anchor="b"/>
          <a:lstStyle>
            <a:lvl1pPr>
              <a:defRPr sz="18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57271" y="1760910"/>
            <a:ext cx="3640634" cy="8691297"/>
          </a:xfrm>
        </p:spPr>
        <p:txBody>
          <a:bodyPr anchor="t"/>
          <a:lstStyle>
            <a:lvl1pPr marL="0" indent="0">
              <a:buNone/>
              <a:defRPr sz="1887"/>
            </a:lvl1pPr>
            <a:lvl2pPr marL="269653" indent="0">
              <a:buNone/>
              <a:defRPr sz="1651"/>
            </a:lvl2pPr>
            <a:lvl3pPr marL="539305" indent="0">
              <a:buNone/>
              <a:defRPr sz="1415"/>
            </a:lvl3pPr>
            <a:lvl4pPr marL="808958" indent="0">
              <a:buNone/>
              <a:defRPr sz="1180"/>
            </a:lvl4pPr>
            <a:lvl5pPr marL="1078610" indent="0">
              <a:buNone/>
              <a:defRPr sz="1180"/>
            </a:lvl5pPr>
            <a:lvl6pPr marL="1348263" indent="0">
              <a:buNone/>
              <a:defRPr sz="1180"/>
            </a:lvl6pPr>
            <a:lvl7pPr marL="1617915" indent="0">
              <a:buNone/>
              <a:defRPr sz="1180"/>
            </a:lvl7pPr>
            <a:lvl8pPr marL="1887568" indent="0">
              <a:buNone/>
              <a:defRPr sz="1180"/>
            </a:lvl8pPr>
            <a:lvl9pPr marL="2157221" indent="0">
              <a:buNone/>
              <a:defRPr sz="118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44" y="3669031"/>
            <a:ext cx="2319405" cy="6797331"/>
          </a:xfrm>
        </p:spPr>
        <p:txBody>
          <a:bodyPr/>
          <a:lstStyle>
            <a:lvl1pPr marL="0" indent="0">
              <a:buNone/>
              <a:defRPr sz="944"/>
            </a:lvl1pPr>
            <a:lvl2pPr marL="269653" indent="0">
              <a:buNone/>
              <a:defRPr sz="825"/>
            </a:lvl2pPr>
            <a:lvl3pPr marL="539305" indent="0">
              <a:buNone/>
              <a:defRPr sz="708"/>
            </a:lvl3pPr>
            <a:lvl4pPr marL="808958" indent="0">
              <a:buNone/>
              <a:defRPr sz="590"/>
            </a:lvl4pPr>
            <a:lvl5pPr marL="1078610" indent="0">
              <a:buNone/>
              <a:defRPr sz="590"/>
            </a:lvl5pPr>
            <a:lvl6pPr marL="1348263" indent="0">
              <a:buNone/>
              <a:defRPr sz="590"/>
            </a:lvl6pPr>
            <a:lvl7pPr marL="1617915" indent="0">
              <a:buNone/>
              <a:defRPr sz="590"/>
            </a:lvl7pPr>
            <a:lvl8pPr marL="1887568" indent="0">
              <a:buNone/>
              <a:defRPr sz="590"/>
            </a:lvl8pPr>
            <a:lvl9pPr marL="2157221" indent="0">
              <a:buNone/>
              <a:defRPr sz="59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55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407" y="651140"/>
            <a:ext cx="6202561" cy="2363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407" y="3255698"/>
            <a:ext cx="6202561" cy="7759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407" y="11335492"/>
            <a:ext cx="1618060" cy="651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5BB8-484E-4F38-806F-BE9E2D379D69}" type="datetimeFigureOut">
              <a:rPr lang="es-MX" smtClean="0"/>
              <a:t>06/10/23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143" y="11335492"/>
            <a:ext cx="2427089" cy="651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8908" y="11335492"/>
            <a:ext cx="1618060" cy="651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8C1A-712A-481F-A1F1-B66D4C5E48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51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hyperlink" Target="https://www.wbasco.org/es/noticias/el-decimo-congreso-mundial-basc-congrego-expertos-en-seguridad-del-comercio-internaciona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hyperlink" Target="https://bascoccidente.com.mx/plan-anual-de-capacitaciones/" TargetMode="Externa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4" descr="Imagen que contiene Patrón de fond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2C28387C-4A91-2E10-A58E-C387A8924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9"/>
            <a:ext cx="7191375" cy="12612472"/>
          </a:xfrm>
          <a:prstGeom prst="rect">
            <a:avLst/>
          </a:prstGeom>
        </p:spPr>
      </p:pic>
      <p:cxnSp>
        <p:nvCxnSpPr>
          <p:cNvPr id="10" name="Conector recto 9"/>
          <p:cNvCxnSpPr>
            <a:cxnSpLocks/>
          </p:cNvCxnSpPr>
          <p:nvPr/>
        </p:nvCxnSpPr>
        <p:spPr>
          <a:xfrm>
            <a:off x="4247342" y="2496554"/>
            <a:ext cx="25444" cy="8182577"/>
          </a:xfrm>
          <a:prstGeom prst="line">
            <a:avLst/>
          </a:prstGeom>
          <a:ln w="12700">
            <a:solidFill>
              <a:srgbClr val="033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ítulo 1"/>
          <p:cNvSpPr txBox="1">
            <a:spLocks/>
          </p:cNvSpPr>
          <p:nvPr/>
        </p:nvSpPr>
        <p:spPr>
          <a:xfrm>
            <a:off x="4449325" y="9134214"/>
            <a:ext cx="2618066" cy="406288"/>
          </a:xfrm>
          <a:prstGeom prst="rect">
            <a:avLst/>
          </a:prstGeom>
        </p:spPr>
        <p:txBody>
          <a:bodyPr vert="horz" lIns="53725" tIns="26863" rIns="53725" bIns="26863" rtlCol="0" anchor="b">
            <a:noAutofit/>
          </a:bodyPr>
          <a:lstStyle>
            <a:lvl1pPr algn="ctr" defTabSz="917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058" b="1" dirty="0">
              <a:solidFill>
                <a:srgbClr val="0063D6"/>
              </a:solidFill>
              <a:latin typeface="Futura Bk" panose="020B0502020204020303" pitchFamily="34" charset="0"/>
            </a:endParaRPr>
          </a:p>
          <a:p>
            <a:r>
              <a:rPr lang="es-MX" sz="940" b="1" dirty="0">
                <a:solidFill>
                  <a:srgbClr val="0063D6"/>
                </a:solidFill>
                <a:latin typeface="+mn-lt"/>
              </a:rPr>
              <a:t>ALGUNA DE NUESTRAS EMPRESAS CERTIFICADA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-62387" y="8153396"/>
            <a:ext cx="2457365" cy="432227"/>
          </a:xfrm>
          <a:prstGeom prst="rect">
            <a:avLst/>
          </a:prstGeom>
        </p:spPr>
        <p:txBody>
          <a:bodyPr vert="horz" lIns="53725" tIns="26863" rIns="53725" bIns="26863" rtlCol="0" anchor="b">
            <a:noAutofit/>
          </a:bodyPr>
          <a:lstStyle>
            <a:lvl1pPr algn="ctr" defTabSz="917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058" b="1" dirty="0">
                <a:solidFill>
                  <a:srgbClr val="0063D6"/>
                </a:solidFill>
                <a:latin typeface="+mn-lt"/>
              </a:rPr>
              <a:t>PRÓXIMAS CAPACITACIONES </a:t>
            </a:r>
            <a:endParaRPr lang="es-MX" sz="2350" b="1" dirty="0">
              <a:solidFill>
                <a:srgbClr val="0063D6"/>
              </a:solidFill>
              <a:latin typeface="+mn-lt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59799" y="2414644"/>
            <a:ext cx="2214938" cy="303763"/>
          </a:xfrm>
          <a:prstGeom prst="rect">
            <a:avLst/>
          </a:prstGeom>
        </p:spPr>
        <p:txBody>
          <a:bodyPr vert="horz" lIns="53725" tIns="26863" rIns="53725" bIns="26863" rtlCol="0" anchor="b">
            <a:noAutofit/>
          </a:bodyPr>
          <a:lstStyle>
            <a:lvl1pPr algn="ctr" defTabSz="917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100" b="1" dirty="0">
                <a:solidFill>
                  <a:srgbClr val="0063D6"/>
                </a:solidFill>
                <a:latin typeface="+mn-lt"/>
              </a:rPr>
              <a:t>EVENTOS JULIO A SEPTIEMBRE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A3B0869-E0AF-EA4F-827D-A1D50B6CBFC7}"/>
              </a:ext>
            </a:extLst>
          </p:cNvPr>
          <p:cNvSpPr/>
          <p:nvPr/>
        </p:nvSpPr>
        <p:spPr>
          <a:xfrm>
            <a:off x="2630468" y="5502767"/>
            <a:ext cx="1823983" cy="2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79" dirty="0"/>
              <a:t>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5A6365-057F-7A49-B130-6084FA712377}"/>
              </a:ext>
            </a:extLst>
          </p:cNvPr>
          <p:cNvSpPr/>
          <p:nvPr/>
        </p:nvSpPr>
        <p:spPr>
          <a:xfrm>
            <a:off x="4682721" y="8798846"/>
            <a:ext cx="2169700" cy="101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079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4AA1D3E-8951-B448-97C1-88F0B5CDA672}"/>
              </a:ext>
            </a:extLst>
          </p:cNvPr>
          <p:cNvSpPr/>
          <p:nvPr/>
        </p:nvSpPr>
        <p:spPr>
          <a:xfrm>
            <a:off x="300022" y="10106536"/>
            <a:ext cx="3026637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900" dirty="0"/>
              <a:t>Consulta       </a:t>
            </a:r>
            <a:r>
              <a:rPr lang="es-MX" sz="900" b="1" dirty="0"/>
              <a:t>        </a:t>
            </a:r>
            <a:r>
              <a:rPr lang="es-MX" sz="900" dirty="0"/>
              <a:t>nuestro </a:t>
            </a:r>
            <a:r>
              <a:rPr lang="es-MX" sz="900" b="1" dirty="0"/>
              <a:t>PLAN DE CAPACITACIONES 2023</a:t>
            </a:r>
            <a:endParaRPr lang="es-MX" sz="900" b="1" dirty="0">
              <a:cs typeface="Calibri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71A9C6D-FF07-8F40-8012-6C8F62883F65}"/>
              </a:ext>
            </a:extLst>
          </p:cNvPr>
          <p:cNvSpPr/>
          <p:nvPr/>
        </p:nvSpPr>
        <p:spPr>
          <a:xfrm>
            <a:off x="880151" y="2738717"/>
            <a:ext cx="3190652" cy="20303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ts val="503"/>
              </a:lnSpc>
            </a:pPr>
            <a:endParaRPr lang="es-MX" sz="1000" dirty="0"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r>
              <a:rPr lang="es-MX" sz="1000" b="1" dirty="0"/>
              <a:t>               </a:t>
            </a:r>
            <a:r>
              <a:rPr lang="es-MX" sz="1000" b="1" u="sng" dirty="0"/>
              <a:t>IMPLEMENTACIÓN DE ESTÁNDARES BASC:</a:t>
            </a:r>
          </a:p>
          <a:p>
            <a:pPr algn="just">
              <a:lnSpc>
                <a:spcPts val="503"/>
              </a:lnSpc>
            </a:pPr>
            <a:endParaRPr lang="es-MX" sz="1000" b="1" u="sng" dirty="0"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endParaRPr lang="es-MX" sz="1000" b="1" u="sng" dirty="0"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endParaRPr lang="es-MX" sz="1000" dirty="0"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endParaRPr lang="es-MX" sz="1000" dirty="0"/>
          </a:p>
          <a:p>
            <a:pPr algn="just">
              <a:lnSpc>
                <a:spcPts val="503"/>
              </a:lnSpc>
            </a:pPr>
            <a:r>
              <a:rPr lang="es-MX" sz="900" b="1" dirty="0">
                <a:ea typeface="Calibri"/>
                <a:cs typeface="Calibri"/>
              </a:rPr>
              <a:t>Capacitaciones:</a:t>
            </a:r>
            <a:r>
              <a:rPr lang="es-MX" sz="900" dirty="0">
                <a:ea typeface="Calibri"/>
                <a:cs typeface="Calibri"/>
              </a:rPr>
              <a:t> </a:t>
            </a:r>
          </a:p>
          <a:p>
            <a:pPr algn="just">
              <a:lnSpc>
                <a:spcPts val="503"/>
              </a:lnSpc>
            </a:pPr>
            <a:endParaRPr lang="es-MX" sz="900" dirty="0"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endParaRPr lang="es-MX" sz="900" dirty="0">
              <a:solidFill>
                <a:srgbClr val="212121"/>
              </a:solidFill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r>
              <a:rPr lang="es-MX" sz="900" dirty="0">
                <a:solidFill>
                  <a:srgbClr val="212121"/>
                </a:solidFill>
                <a:ea typeface="Calibri"/>
                <a:cs typeface="Calibri"/>
              </a:rPr>
              <a:t>Herramientas para desarrollar el analisis de contexto y partes</a:t>
            </a:r>
          </a:p>
          <a:p>
            <a:pPr algn="just">
              <a:lnSpc>
                <a:spcPts val="503"/>
              </a:lnSpc>
            </a:pPr>
            <a:endParaRPr lang="es-MX" sz="900" dirty="0">
              <a:solidFill>
                <a:srgbClr val="212121"/>
              </a:solidFill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r>
              <a:rPr lang="es-MX" sz="900" dirty="0">
                <a:solidFill>
                  <a:srgbClr val="212121"/>
                </a:solidFill>
                <a:ea typeface="Calibri"/>
                <a:cs typeface="Calibri"/>
              </a:rPr>
              <a:t> interesadas</a:t>
            </a:r>
          </a:p>
          <a:p>
            <a:pPr algn="just">
              <a:lnSpc>
                <a:spcPts val="503"/>
              </a:lnSpc>
            </a:pPr>
            <a:endParaRPr lang="es-MX" sz="900" dirty="0">
              <a:solidFill>
                <a:srgbClr val="212121"/>
              </a:solidFill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endParaRPr lang="es-MX" sz="900" dirty="0">
              <a:solidFill>
                <a:srgbClr val="212121"/>
              </a:solidFill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endParaRPr lang="es-MX" sz="900" dirty="0">
              <a:ea typeface="Calibri"/>
              <a:cs typeface="Calibri"/>
            </a:endParaRPr>
          </a:p>
          <a:p>
            <a:pPr algn="just">
              <a:lnSpc>
                <a:spcPts val="503"/>
              </a:lnSpc>
            </a:pPr>
            <a:endParaRPr lang="es-MX" sz="900" dirty="0">
              <a:ea typeface="Calibri"/>
              <a:cs typeface="Calibri"/>
            </a:endParaRPr>
          </a:p>
          <a:p>
            <a:pPr>
              <a:lnSpc>
                <a:spcPts val="503"/>
              </a:lnSpc>
            </a:pPr>
            <a:r>
              <a:rPr lang="es-MX" sz="900" dirty="0"/>
              <a:t>Mapa y caracterización de procesos</a:t>
            </a:r>
          </a:p>
          <a:p>
            <a:pPr>
              <a:lnSpc>
                <a:spcPts val="503"/>
              </a:lnSpc>
            </a:pPr>
            <a:endParaRPr lang="es-MX" sz="900" dirty="0"/>
          </a:p>
          <a:p>
            <a:pPr>
              <a:lnSpc>
                <a:spcPts val="503"/>
              </a:lnSpc>
            </a:pPr>
            <a:r>
              <a:rPr lang="es-MX" sz="900" dirty="0"/>
              <a:t>Clasificación y redacción de hallazgos</a:t>
            </a:r>
          </a:p>
          <a:p>
            <a:pPr>
              <a:lnSpc>
                <a:spcPts val="503"/>
              </a:lnSpc>
            </a:pPr>
            <a:endParaRPr lang="es-MX" sz="900" dirty="0"/>
          </a:p>
          <a:p>
            <a:pPr>
              <a:lnSpc>
                <a:spcPts val="503"/>
              </a:lnSpc>
            </a:pPr>
            <a:r>
              <a:rPr lang="es-MX" sz="900" dirty="0"/>
              <a:t>Codigo de etica</a:t>
            </a:r>
          </a:p>
          <a:p>
            <a:pPr>
              <a:lnSpc>
                <a:spcPts val="503"/>
              </a:lnSpc>
            </a:pPr>
            <a:endParaRPr lang="es-MX" sz="900" dirty="0">
              <a:ea typeface="Calibri Light" panose="020F0302020204030204"/>
              <a:cs typeface="Calibri Light" panose="020F0302020204030204"/>
            </a:endParaRPr>
          </a:p>
          <a:p>
            <a:pPr>
              <a:lnSpc>
                <a:spcPts val="503"/>
              </a:lnSpc>
            </a:pPr>
            <a:endParaRPr lang="es-MX" sz="900" dirty="0"/>
          </a:p>
          <a:p>
            <a:pPr>
              <a:lnSpc>
                <a:spcPts val="503"/>
              </a:lnSpc>
            </a:pPr>
            <a:endParaRPr lang="es-MX" sz="900" dirty="0"/>
          </a:p>
          <a:p>
            <a:pPr>
              <a:lnSpc>
                <a:spcPts val="503"/>
              </a:lnSpc>
            </a:pPr>
            <a:endParaRPr lang="es-MX" sz="900" dirty="0"/>
          </a:p>
          <a:p>
            <a:pPr>
              <a:lnSpc>
                <a:spcPts val="503"/>
              </a:lnSpc>
            </a:pPr>
            <a:endParaRPr lang="es-MX" sz="900" dirty="0"/>
          </a:p>
          <a:p>
            <a:pPr>
              <a:lnSpc>
                <a:spcPts val="503"/>
              </a:lnSpc>
            </a:pPr>
            <a:endParaRPr lang="es-MX" sz="900" dirty="0"/>
          </a:p>
          <a:p>
            <a:pPr>
              <a:lnSpc>
                <a:spcPts val="503"/>
              </a:lnSpc>
            </a:pPr>
            <a:r>
              <a:rPr lang="es-MX" sz="900" dirty="0"/>
              <a:t>Responsabilidad social</a:t>
            </a:r>
          </a:p>
          <a:p>
            <a:pPr>
              <a:lnSpc>
                <a:spcPts val="503"/>
              </a:lnSpc>
            </a:pPr>
            <a:endParaRPr lang="es-MX" sz="900" dirty="0"/>
          </a:p>
          <a:p>
            <a:pPr>
              <a:lnSpc>
                <a:spcPts val="503"/>
              </a:lnSpc>
            </a:pPr>
            <a:r>
              <a:rPr lang="es-MX" sz="900" dirty="0"/>
              <a:t>Gobierno corporativo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32B5D00-BDA9-314B-AC81-70B484D268D8}"/>
              </a:ext>
            </a:extLst>
          </p:cNvPr>
          <p:cNvSpPr txBox="1"/>
          <p:nvPr/>
        </p:nvSpPr>
        <p:spPr>
          <a:xfrm>
            <a:off x="-313692" y="2697653"/>
            <a:ext cx="1180853" cy="290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ts val="503"/>
              </a:lnSpc>
            </a:pPr>
            <a:r>
              <a:rPr lang="es-MX" sz="800" b="1" i="1" dirty="0"/>
              <a:t> </a:t>
            </a:r>
          </a:p>
          <a:p>
            <a:pPr algn="r">
              <a:lnSpc>
                <a:spcPts val="503"/>
              </a:lnSpc>
            </a:pPr>
            <a:endParaRPr lang="es-MX" sz="800" b="1" i="1" u="sng" dirty="0"/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u="sng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u="sng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r>
              <a:rPr lang="es-MX" sz="900" b="1" i="1" u="sng" dirty="0">
                <a:ea typeface="Calibri"/>
                <a:cs typeface="Calibri"/>
              </a:rPr>
              <a:t>JULIO</a:t>
            </a:r>
          </a:p>
          <a:p>
            <a:pPr algn="r">
              <a:lnSpc>
                <a:spcPts val="503"/>
              </a:lnSpc>
            </a:pPr>
            <a:endParaRPr lang="es-MX" sz="900" b="1" i="1" u="sng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r>
              <a:rPr lang="es-MX" sz="900" b="1" i="1" dirty="0">
                <a:ea typeface="Calibri"/>
                <a:cs typeface="Calibri"/>
              </a:rPr>
              <a:t>Martes 4</a:t>
            </a: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r>
              <a:rPr lang="es-MX" sz="900" b="1" i="1" u="sng" dirty="0">
                <a:ea typeface="Calibri"/>
                <a:cs typeface="Calibri"/>
              </a:rPr>
              <a:t>AGOSTO</a:t>
            </a: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r>
              <a:rPr lang="es-MX" sz="900" b="1" i="1" dirty="0">
                <a:ea typeface="Calibri"/>
                <a:cs typeface="Calibri"/>
              </a:rPr>
              <a:t>Martes 8</a:t>
            </a: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r>
              <a:rPr lang="es-MX" sz="900" b="1" i="1" dirty="0">
                <a:ea typeface="Calibri"/>
                <a:cs typeface="Calibri"/>
              </a:rPr>
              <a:t>Lunes 14</a:t>
            </a: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r>
              <a:rPr lang="es-MX" sz="900" b="1" i="1" dirty="0">
                <a:ea typeface="Calibri"/>
                <a:cs typeface="Calibri"/>
              </a:rPr>
              <a:t>Juves 31 </a:t>
            </a: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/>
          </a:p>
          <a:p>
            <a:pPr algn="r">
              <a:lnSpc>
                <a:spcPts val="503"/>
              </a:lnSpc>
            </a:pPr>
            <a:endParaRPr lang="es-MX" sz="900" b="1" i="1" u="sng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r>
              <a:rPr lang="es-MX" sz="900" b="1" i="1" u="sng" dirty="0">
                <a:ea typeface="Calibri"/>
                <a:cs typeface="Calibri"/>
              </a:rPr>
              <a:t>SEPTIEMBRE</a:t>
            </a: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r>
              <a:rPr lang="es-MX" sz="900" b="1" i="1" dirty="0">
                <a:ea typeface="Calibri"/>
                <a:cs typeface="Calibri"/>
              </a:rPr>
              <a:t>Martes 12</a:t>
            </a: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r>
              <a:rPr lang="es-MX" sz="900" b="1" i="1" dirty="0">
                <a:ea typeface="Calibri"/>
                <a:cs typeface="Calibri"/>
              </a:rPr>
              <a:t>Viernes 29</a:t>
            </a:r>
          </a:p>
          <a:p>
            <a:pPr algn="r">
              <a:lnSpc>
                <a:spcPts val="503"/>
              </a:lnSpc>
            </a:pPr>
            <a:endParaRPr lang="es-MX" sz="900" b="1" i="1" u="sng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u="sng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>
              <a:lnSpc>
                <a:spcPts val="503"/>
              </a:lnSpc>
            </a:pPr>
            <a:endParaRPr lang="es-MX" sz="900" b="1" i="1" dirty="0">
              <a:ea typeface="Calibri"/>
              <a:cs typeface="Calibri"/>
            </a:endParaRPr>
          </a:p>
          <a:p>
            <a:pPr algn="r"/>
            <a:endParaRPr lang="es-MX" sz="700" b="1" i="1" u="sng" dirty="0">
              <a:cs typeface="Calibri" panose="020F0502020204030204"/>
            </a:endParaRPr>
          </a:p>
          <a:p>
            <a:endParaRPr lang="es-MX" sz="700" b="1" i="1" dirty="0"/>
          </a:p>
          <a:p>
            <a:endParaRPr lang="es-MX" sz="700" b="1" i="1" dirty="0"/>
          </a:p>
          <a:p>
            <a:r>
              <a:rPr lang="es-MX" sz="700" b="1" i="1" dirty="0"/>
              <a:t> </a:t>
            </a:r>
            <a:endParaRPr lang="es-MX" sz="700" b="1" i="1" u="sng" dirty="0"/>
          </a:p>
          <a:p>
            <a:pPr>
              <a:lnSpc>
                <a:spcPts val="503"/>
              </a:lnSpc>
            </a:pPr>
            <a:r>
              <a:rPr lang="es-MX" sz="800" i="1" dirty="0"/>
              <a:t>	</a:t>
            </a:r>
            <a:endParaRPr lang="es-MX" sz="800" i="1" dirty="0"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25BD2A-CF44-EC43-9DE5-925D1421FD3B}"/>
              </a:ext>
            </a:extLst>
          </p:cNvPr>
          <p:cNvSpPr/>
          <p:nvPr/>
        </p:nvSpPr>
        <p:spPr>
          <a:xfrm>
            <a:off x="834825" y="10103794"/>
            <a:ext cx="488389" cy="208139"/>
          </a:xfrm>
          <a:prstGeom prst="rect">
            <a:avLst/>
          </a:prstGeom>
        </p:spPr>
        <p:txBody>
          <a:bodyPr wrap="square" lIns="53725" tIns="26863" rIns="53725" bIns="26863" anchor="t">
            <a:spAutoFit/>
          </a:bodyPr>
          <a:lstStyle/>
          <a:p>
            <a:r>
              <a:rPr lang="es-MX" sz="1000" b="1" dirty="0">
                <a:hlinkClick r:id="rId4"/>
              </a:rPr>
              <a:t>AQUÍ</a:t>
            </a:r>
            <a:r>
              <a:rPr lang="es-MX" sz="700" b="1" dirty="0"/>
              <a:t> 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AD4694B7-8B7B-A944-93B1-9A42B5322B55}"/>
              </a:ext>
            </a:extLst>
          </p:cNvPr>
          <p:cNvCxnSpPr>
            <a:cxnSpLocks/>
          </p:cNvCxnSpPr>
          <p:nvPr/>
        </p:nvCxnSpPr>
        <p:spPr>
          <a:xfrm flipV="1">
            <a:off x="145788" y="8251529"/>
            <a:ext cx="4049263" cy="4513"/>
          </a:xfrm>
          <a:prstGeom prst="line">
            <a:avLst/>
          </a:prstGeom>
          <a:ln w="12700">
            <a:solidFill>
              <a:srgbClr val="033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D31BDD-778A-D341-A266-6C3C2FD38025}"/>
              </a:ext>
            </a:extLst>
          </p:cNvPr>
          <p:cNvSpPr/>
          <p:nvPr/>
        </p:nvSpPr>
        <p:spPr>
          <a:xfrm>
            <a:off x="3525896" y="6004408"/>
            <a:ext cx="139582" cy="2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79" dirty="0">
                <a:solidFill>
                  <a:srgbClr val="000000"/>
                </a:solidFill>
                <a:latin typeface="-webkit-standard"/>
              </a:rPr>
              <a:t> </a:t>
            </a:r>
            <a:endParaRPr lang="es-MX" sz="1079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80CB69C-93B2-4D47-ABE1-D1977881E66A}"/>
              </a:ext>
            </a:extLst>
          </p:cNvPr>
          <p:cNvSpPr/>
          <p:nvPr/>
        </p:nvSpPr>
        <p:spPr>
          <a:xfrm>
            <a:off x="3525896" y="6004408"/>
            <a:ext cx="139582" cy="2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79" dirty="0">
                <a:solidFill>
                  <a:srgbClr val="000000"/>
                </a:solidFill>
                <a:latin typeface="-webkit-standard"/>
              </a:rPr>
              <a:t> </a:t>
            </a:r>
            <a:endParaRPr lang="es-MX" sz="1079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C29095AA-ABE1-9649-872C-2C21BBA18430}"/>
              </a:ext>
            </a:extLst>
          </p:cNvPr>
          <p:cNvSpPr/>
          <p:nvPr/>
        </p:nvSpPr>
        <p:spPr>
          <a:xfrm>
            <a:off x="36668" y="9679084"/>
            <a:ext cx="3871720" cy="3763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MX" sz="646" dirty="0"/>
          </a:p>
          <a:p>
            <a:pPr algn="ctr"/>
            <a:r>
              <a:rPr lang="es-MX" sz="600" dirty="0">
                <a:solidFill>
                  <a:srgbClr val="C00000"/>
                </a:solidFill>
              </a:rPr>
              <a:t>A principio de cada mes el área de capacitaciones estará enviando información de las capacitaciones y cursos que se impartirán durante los siguientes meses.</a:t>
            </a:r>
            <a:endParaRPr lang="es-MX" sz="6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F98B15-154A-FDBF-93EE-1913AEF8CEF2}"/>
              </a:ext>
            </a:extLst>
          </p:cNvPr>
          <p:cNvSpPr txBox="1"/>
          <p:nvPr/>
        </p:nvSpPr>
        <p:spPr>
          <a:xfrm>
            <a:off x="36668" y="2039517"/>
            <a:ext cx="70316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800" b="1" dirty="0">
                <a:latin typeface="Verdana Pro"/>
              </a:rPr>
              <a:t>BOLETÍN TRIMESTRAL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Verdana Pro"/>
              </a:rPr>
              <a:t>JULIO A SEPTIEMBRE 2023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7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48A84E0-3207-9A9E-82B4-184C60ACC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43" y="10743682"/>
            <a:ext cx="6442087" cy="970046"/>
          </a:xfrm>
          <a:prstGeom prst="rect">
            <a:avLst/>
          </a:prstGeom>
        </p:spPr>
      </p:pic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4784392-58BC-CE40-B197-6F0924A0475F}"/>
              </a:ext>
            </a:extLst>
          </p:cNvPr>
          <p:cNvCxnSpPr>
            <a:cxnSpLocks/>
          </p:cNvCxnSpPr>
          <p:nvPr/>
        </p:nvCxnSpPr>
        <p:spPr>
          <a:xfrm>
            <a:off x="4325077" y="7174352"/>
            <a:ext cx="2771791" cy="0"/>
          </a:xfrm>
          <a:prstGeom prst="line">
            <a:avLst/>
          </a:prstGeom>
          <a:ln w="12700">
            <a:solidFill>
              <a:srgbClr val="033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128E04A-F2E1-9A4B-B8D8-66B239E09600}"/>
              </a:ext>
            </a:extLst>
          </p:cNvPr>
          <p:cNvSpPr/>
          <p:nvPr/>
        </p:nvSpPr>
        <p:spPr>
          <a:xfrm>
            <a:off x="334862" y="5245777"/>
            <a:ext cx="3190652" cy="2430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GESTIÓN DE RIESGOS / FORMACIÓN DE AUDITORES INTERNOS ETAPA 1 y 2 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Etapa teórica Virtual  Tarde: </a:t>
            </a:r>
            <a:r>
              <a:rPr lang="es-MX" sz="705" b="1" dirty="0">
                <a:solidFill>
                  <a:srgbClr val="002060"/>
                </a:solidFill>
              </a:rPr>
              <a:t>del 24 al 28 de JULIO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Etapa práctica Virtual Tarde: </a:t>
            </a:r>
            <a:r>
              <a:rPr lang="es-MX" sz="705" b="1" dirty="0">
                <a:solidFill>
                  <a:srgbClr val="002060"/>
                </a:solidFill>
              </a:rPr>
              <a:t>del 21 al 25 de AGOSTO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endParaRPr lang="es-MX" sz="705" b="1" dirty="0">
              <a:solidFill>
                <a:srgbClr val="002060"/>
              </a:solidFill>
            </a:endParaRPr>
          </a:p>
          <a:p>
            <a:pPr>
              <a:lnSpc>
                <a:spcPts val="588"/>
              </a:lnSpc>
              <a:spcBef>
                <a:spcPts val="470"/>
              </a:spcBef>
            </a:pPr>
            <a:endParaRPr lang="es-MX" sz="705" b="1" dirty="0">
              <a:solidFill>
                <a:srgbClr val="002060"/>
              </a:solidFill>
            </a:endParaRP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GESTIÓN DE RIESGOS / FORMACIÓN DE AUDITORES INTERNOS ETAPA 1 y 2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Etapa teórica: </a:t>
            </a:r>
            <a:r>
              <a:rPr lang="es-MX" sz="705" b="1" dirty="0">
                <a:solidFill>
                  <a:srgbClr val="002060"/>
                </a:solidFill>
              </a:rPr>
              <a:t>del 21 al 25 de AGOSTO </a:t>
            </a:r>
            <a:r>
              <a:rPr lang="es-MX" sz="705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GDL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Etapa práctica : </a:t>
            </a:r>
            <a:r>
              <a:rPr lang="es-MX" sz="705" b="1" dirty="0">
                <a:solidFill>
                  <a:srgbClr val="002060"/>
                </a:solidFill>
              </a:rPr>
              <a:t>del 25 al 29 de SEPTIEMBRE </a:t>
            </a:r>
            <a:r>
              <a:rPr lang="es-MX" sz="705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GDL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endParaRPr lang="es-MX" sz="705" b="1" u="sng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b="1" u="sng" dirty="0">
                <a:solidFill>
                  <a:srgbClr val="0070C0"/>
                </a:solidFill>
              </a:rPr>
              <a:t>ACTUALIZACIÓN DE AUDITORES INTERNOS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Martes 5 JULIO </a:t>
            </a:r>
            <a:r>
              <a:rPr lang="es-MX" sz="705" b="1" u="sng" dirty="0">
                <a:solidFill>
                  <a:srgbClr val="0070C0"/>
                </a:solidFill>
              </a:rPr>
              <a:t>VIRTUAL</a:t>
            </a:r>
            <a:endParaRPr lang="es-MX" sz="705" dirty="0">
              <a:solidFill>
                <a:srgbClr val="002060"/>
              </a:solidFill>
            </a:endParaRPr>
          </a:p>
          <a:p>
            <a:pPr>
              <a:lnSpc>
                <a:spcPts val="588"/>
              </a:lnSpc>
              <a:spcBef>
                <a:spcPts val="470"/>
              </a:spcBef>
            </a:pPr>
            <a:endParaRPr lang="es-MX" sz="705" b="1" dirty="0">
              <a:solidFill>
                <a:srgbClr val="002060"/>
              </a:solidFill>
            </a:endParaRP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b="1" u="sng" dirty="0">
                <a:solidFill>
                  <a:srgbClr val="0070C0"/>
                </a:solidFill>
              </a:rPr>
              <a:t>CAJAS TRAILER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Viernes 21 de Julio </a:t>
            </a:r>
            <a:r>
              <a:rPr lang="es-MX" sz="705" b="1" u="sng" dirty="0">
                <a:solidFill>
                  <a:srgbClr val="0070C0"/>
                </a:solidFill>
              </a:rPr>
              <a:t>GDL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endParaRPr lang="es-MX" sz="705" dirty="0">
              <a:solidFill>
                <a:srgbClr val="002060"/>
              </a:solidFill>
            </a:endParaRP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b="1" u="sng" dirty="0">
                <a:solidFill>
                  <a:srgbClr val="0070C0"/>
                </a:solidFill>
              </a:rPr>
              <a:t>JUNTA DE MEJORES PRÁCTICAS INTERNACIONAL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Jueves 17 de Agosto </a:t>
            </a:r>
            <a:r>
              <a:rPr lang="es-MX" sz="705" b="1" u="sng" dirty="0">
                <a:solidFill>
                  <a:srgbClr val="0070C0"/>
                </a:solidFill>
              </a:rPr>
              <a:t>VIRTUAL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7033BB7-7FB5-7C42-BAC1-BCD3D500FD26}"/>
              </a:ext>
            </a:extLst>
          </p:cNvPr>
          <p:cNvSpPr/>
          <p:nvPr/>
        </p:nvSpPr>
        <p:spPr>
          <a:xfrm>
            <a:off x="4385722" y="2432166"/>
            <a:ext cx="2724836" cy="3687168"/>
          </a:xfrm>
          <a:prstGeom prst="rect">
            <a:avLst/>
          </a:prstGeom>
        </p:spPr>
        <p:txBody>
          <a:bodyPr wrap="square" lIns="53725" tIns="26863" rIns="53725" bIns="26863" anchor="t">
            <a:spAutoFit/>
          </a:bodyPr>
          <a:lstStyle/>
          <a:p>
            <a:pPr algn="ctr"/>
            <a:r>
              <a:rPr lang="es-MX" sz="1100" b="1" i="0" u="none" strike="noStrike" dirty="0">
                <a:solidFill>
                  <a:schemeClr val="accent5"/>
                </a:solidFill>
                <a:effectLst/>
              </a:rPr>
              <a:t>JUNTA DE MEJORES PRÁCTICAS PRESENCIAL</a:t>
            </a:r>
          </a:p>
          <a:p>
            <a:pPr algn="ctr"/>
            <a:endParaRPr lang="es-MX" sz="1100" b="1" i="0" u="none" strike="noStrike" dirty="0">
              <a:solidFill>
                <a:srgbClr val="1343A1"/>
              </a:solidFill>
              <a:effectLst/>
              <a:latin typeface="OpenSans"/>
            </a:endParaRPr>
          </a:p>
          <a:p>
            <a:endParaRPr lang="es-MX" sz="1000" b="1" dirty="0">
              <a:solidFill>
                <a:srgbClr val="1343A1"/>
              </a:solidFill>
            </a:endParaRPr>
          </a:p>
          <a:p>
            <a:r>
              <a:rPr lang="es-MX" sz="1000" i="0" u="none" strike="noStrike" dirty="0">
                <a:effectLst/>
              </a:rPr>
              <a:t>Se llevó acabo nuestra primer Junta de Mejores Prácticas presencial del año; en donde nuestros asociados fueron recibidos con un mensaje de bienvenida por parte de nuestro Presidente del Consejo del Capítulo BASC México Juan Ahumada y del Presidente Internacional de la WBO Erik Moncayo. Se compartieron mejores prácticas, bajo el foro de seguridad en la Implementación de Sistemas de Gestión.</a:t>
            </a:r>
          </a:p>
          <a:p>
            <a:endParaRPr lang="es-MX" sz="1000" dirty="0"/>
          </a:p>
          <a:p>
            <a:r>
              <a:rPr lang="es-MX" sz="1000" i="0" u="none" strike="noStrike" dirty="0">
                <a:effectLst/>
              </a:rPr>
              <a:t>Tuvimos la asistencia de miembros de OSAC e INDEX OCCIDENTE.</a:t>
            </a:r>
          </a:p>
          <a:p>
            <a:endParaRPr lang="es-MX" sz="1000" dirty="0"/>
          </a:p>
          <a:p>
            <a:r>
              <a:rPr lang="es-MX" sz="1000" dirty="0"/>
              <a:t>Agradecemos a Seguridad en América por su donación de la revista para los asistentes.</a:t>
            </a:r>
            <a:endParaRPr lang="es-MX" sz="1000" i="0" u="none" strike="noStrike" dirty="0">
              <a:effectLst/>
            </a:endParaRPr>
          </a:p>
          <a:p>
            <a:endParaRPr lang="es-MX" sz="1000" dirty="0">
              <a:solidFill>
                <a:srgbClr val="777777"/>
              </a:solidFill>
              <a:latin typeface="Open Sans" panose="020B0606030504020204" pitchFamily="34" charset="0"/>
            </a:endParaRPr>
          </a:p>
          <a:p>
            <a:endParaRPr lang="es-MX" sz="1100" b="0" i="0" u="none" strike="noStrike" dirty="0">
              <a:solidFill>
                <a:srgbClr val="777777"/>
              </a:solidFill>
              <a:effectLst/>
            </a:endParaRPr>
          </a:p>
          <a:p>
            <a:endParaRPr lang="es-MX" sz="900" b="1" u="sng" dirty="0">
              <a:solidFill>
                <a:srgbClr val="0070C0"/>
              </a:solidFill>
              <a:cs typeface="Calibri" panose="020F0502020204030204"/>
            </a:endParaRPr>
          </a:p>
          <a:p>
            <a:pPr algn="just"/>
            <a:endParaRPr lang="es-MX" sz="646" dirty="0">
              <a:solidFill>
                <a:srgbClr val="000000"/>
              </a:solidFill>
              <a:cs typeface="Calibri" panose="020F0502020204030204"/>
            </a:endParaRPr>
          </a:p>
          <a:p>
            <a:pPr algn="just"/>
            <a:endParaRPr lang="es-MX" sz="646" dirty="0">
              <a:solidFill>
                <a:srgbClr val="000000"/>
              </a:solidFill>
              <a:cs typeface="Calibri" panose="020F0502020204030204"/>
            </a:endParaRPr>
          </a:p>
          <a:p>
            <a:endParaRPr lang="es-MX" sz="558" b="1" i="1" dirty="0">
              <a:cs typeface="Calibri" panose="020F0502020204030204"/>
            </a:endParaRPr>
          </a:p>
          <a:p>
            <a:endParaRPr lang="es-MX" sz="558" b="1" dirty="0">
              <a:cs typeface="Calibri" panose="020F0502020204030204"/>
            </a:endParaRP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B9FE62A8-4F2C-354C-AF8B-E412F1E294DC}"/>
              </a:ext>
            </a:extLst>
          </p:cNvPr>
          <p:cNvCxnSpPr>
            <a:cxnSpLocks/>
          </p:cNvCxnSpPr>
          <p:nvPr/>
        </p:nvCxnSpPr>
        <p:spPr>
          <a:xfrm flipV="1">
            <a:off x="249926" y="10701824"/>
            <a:ext cx="6748223" cy="19165"/>
          </a:xfrm>
          <a:prstGeom prst="line">
            <a:avLst/>
          </a:prstGeom>
          <a:ln w="12700">
            <a:solidFill>
              <a:srgbClr val="033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ítulo 1">
            <a:extLst>
              <a:ext uri="{FF2B5EF4-FFF2-40B4-BE49-F238E27FC236}">
                <a16:creationId xmlns:a16="http://schemas.microsoft.com/office/drawing/2014/main" id="{993C19AB-BB5A-CC43-A14A-24C4BEBE4228}"/>
              </a:ext>
            </a:extLst>
          </p:cNvPr>
          <p:cNvSpPr txBox="1">
            <a:spLocks/>
          </p:cNvSpPr>
          <p:nvPr/>
        </p:nvSpPr>
        <p:spPr>
          <a:xfrm>
            <a:off x="4556904" y="7056098"/>
            <a:ext cx="2457932" cy="367673"/>
          </a:xfrm>
          <a:prstGeom prst="rect">
            <a:avLst/>
          </a:prstGeom>
        </p:spPr>
        <p:txBody>
          <a:bodyPr vert="horz" lIns="53725" tIns="26863" rIns="53725" bIns="26863" rtlCol="0" anchor="b">
            <a:noAutofit/>
          </a:bodyPr>
          <a:lstStyle>
            <a:lvl1pPr algn="ctr" defTabSz="9179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058" b="1" dirty="0">
              <a:solidFill>
                <a:srgbClr val="0063D6"/>
              </a:solidFill>
              <a:latin typeface="Futura Bk" panose="020B0502020204020303" pitchFamily="34" charset="0"/>
            </a:endParaRPr>
          </a:p>
          <a:p>
            <a:r>
              <a:rPr lang="es-MX" sz="940" b="1" dirty="0">
                <a:solidFill>
                  <a:srgbClr val="0063D6"/>
                </a:solidFill>
                <a:latin typeface="+mn-lt"/>
              </a:rPr>
              <a:t>ALGUNA DE NUESTRAS EMPRESAS AFILIADAS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D95782B-6250-D34A-8CA6-B7D9FD69EFED}"/>
              </a:ext>
            </a:extLst>
          </p:cNvPr>
          <p:cNvSpPr/>
          <p:nvPr/>
        </p:nvSpPr>
        <p:spPr>
          <a:xfrm>
            <a:off x="4439344" y="8290170"/>
            <a:ext cx="801038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700" b="1" dirty="0">
                <a:solidFill>
                  <a:srgbClr val="0070C0"/>
                </a:solidFill>
              </a:rPr>
              <a:t>Sede Querétaro</a:t>
            </a:r>
            <a:endParaRPr lang="es-MX" sz="700" b="1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435B15-71CC-3064-BEC5-B4F8E37FF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41" y="5561778"/>
            <a:ext cx="2486864" cy="13695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F16338-7514-B63C-A65F-C1B077831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41" y="9697506"/>
            <a:ext cx="905817" cy="4062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9ED3D6-8037-83FB-CBD2-6A2536158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70" y="9519150"/>
            <a:ext cx="1023073" cy="63223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3F449A8-57F9-FA40-8196-7FCE108776F5}"/>
              </a:ext>
            </a:extLst>
          </p:cNvPr>
          <p:cNvSpPr/>
          <p:nvPr/>
        </p:nvSpPr>
        <p:spPr>
          <a:xfrm>
            <a:off x="5685876" y="10207750"/>
            <a:ext cx="1017271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700" b="1" dirty="0">
                <a:solidFill>
                  <a:srgbClr val="0070C0"/>
                </a:solidFill>
              </a:rPr>
              <a:t>Sede Gdl </a:t>
            </a:r>
            <a:endParaRPr lang="es-MX" sz="700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3E1C00B-FC09-A17A-2862-BFE2E2E6C857}"/>
              </a:ext>
            </a:extLst>
          </p:cNvPr>
          <p:cNvSpPr/>
          <p:nvPr/>
        </p:nvSpPr>
        <p:spPr>
          <a:xfrm>
            <a:off x="4423861" y="10223952"/>
            <a:ext cx="1017271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700" b="1" dirty="0">
                <a:solidFill>
                  <a:srgbClr val="0070C0"/>
                </a:solidFill>
              </a:rPr>
              <a:t>Sede Gdl </a:t>
            </a:r>
            <a:endParaRPr lang="es-MX" sz="700" b="1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C964975-CEBF-CC22-8978-05668B2807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27" y="7676675"/>
            <a:ext cx="1046244" cy="53751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D62D5E8-9BAF-7373-FDF8-672B275478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58" y="8489588"/>
            <a:ext cx="790383" cy="51011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CF37ADD-EE2A-16EA-4EB5-4DFA691457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72" y="7460992"/>
            <a:ext cx="1145541" cy="729801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B9FF6763-C499-479F-6F7A-DA32DB3776A4}"/>
              </a:ext>
            </a:extLst>
          </p:cNvPr>
          <p:cNvSpPr/>
          <p:nvPr/>
        </p:nvSpPr>
        <p:spPr>
          <a:xfrm>
            <a:off x="5223445" y="9064385"/>
            <a:ext cx="1017271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700" b="1" dirty="0">
                <a:solidFill>
                  <a:srgbClr val="0070C0"/>
                </a:solidFill>
              </a:rPr>
              <a:t>Sede Gdl </a:t>
            </a:r>
            <a:endParaRPr lang="es-MX" sz="700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858EE17-3A01-BFD7-A596-0BC6B7E8E542}"/>
              </a:ext>
            </a:extLst>
          </p:cNvPr>
          <p:cNvSpPr/>
          <p:nvPr/>
        </p:nvSpPr>
        <p:spPr>
          <a:xfrm>
            <a:off x="5937134" y="8215792"/>
            <a:ext cx="1017271" cy="20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700" b="1" dirty="0">
                <a:solidFill>
                  <a:srgbClr val="0070C0"/>
                </a:solidFill>
              </a:rPr>
              <a:t>Sede Gdl </a:t>
            </a:r>
            <a:endParaRPr lang="es-MX" sz="700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158452-AC97-1DC5-5727-C593EDEAC451}"/>
              </a:ext>
            </a:extLst>
          </p:cNvPr>
          <p:cNvSpPr/>
          <p:nvPr/>
        </p:nvSpPr>
        <p:spPr>
          <a:xfrm>
            <a:off x="302527" y="8715954"/>
            <a:ext cx="2697451" cy="956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GESTIÓN DE RIESGOS / FORMACIÓN DE AUDITORES INTERNOS ETAPA 1 y 2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Etapa teórica: </a:t>
            </a:r>
            <a:r>
              <a:rPr lang="es-MX" sz="705" b="1" dirty="0">
                <a:solidFill>
                  <a:srgbClr val="002060"/>
                </a:solidFill>
              </a:rPr>
              <a:t>del 10 al 12 de OCTUBRE </a:t>
            </a:r>
            <a:r>
              <a:rPr lang="es-MX" sz="705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CDMX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Etapa práctica: </a:t>
            </a:r>
            <a:r>
              <a:rPr lang="es-MX" sz="705" b="1" dirty="0">
                <a:solidFill>
                  <a:srgbClr val="002060"/>
                </a:solidFill>
              </a:rPr>
              <a:t>del 13 al 15 de NOVIEMBRE  </a:t>
            </a:r>
            <a:r>
              <a:rPr lang="es-MX" sz="705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CDMX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endParaRPr lang="es-MX" sz="705" b="1" dirty="0">
              <a:solidFill>
                <a:srgbClr val="002060"/>
              </a:solidFill>
            </a:endParaRP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20vo. ANIVERSARIO BASC </a:t>
            </a:r>
          </a:p>
          <a:p>
            <a:pPr>
              <a:lnSpc>
                <a:spcPts val="588"/>
              </a:lnSpc>
              <a:spcBef>
                <a:spcPts val="470"/>
              </a:spcBef>
            </a:pPr>
            <a:r>
              <a:rPr lang="es-MX" sz="705" dirty="0">
                <a:solidFill>
                  <a:srgbClr val="002060"/>
                </a:solidFill>
              </a:rPr>
              <a:t>Jueves 5 de Octubre en Tequila Sauza</a:t>
            </a:r>
          </a:p>
        </p:txBody>
      </p:sp>
    </p:spTree>
    <p:extLst>
      <p:ext uri="{BB962C8B-B14F-4D97-AF65-F5344CB8AC3E}">
        <p14:creationId xmlns:p14="http://schemas.microsoft.com/office/powerpoint/2010/main" val="121837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0b35c9b-19fc-47d8-b8c9-09eb800953cd" xsi:nil="true"/>
    <lcf76f155ced4ddcb4097134ff3c332f xmlns="b0b35c9b-19fc-47d8-b8c9-09eb800953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6034A27A9A5A4FACDE0EC66D85CE2A" ma:contentTypeVersion="18" ma:contentTypeDescription="Crear nuevo documento." ma:contentTypeScope="" ma:versionID="e7763d3660e3e8d056ec45d1f875e2b1">
  <xsd:schema xmlns:xsd="http://www.w3.org/2001/XMLSchema" xmlns:xs="http://www.w3.org/2001/XMLSchema" xmlns:p="http://schemas.microsoft.com/office/2006/metadata/properties" xmlns:ns2="b0b35c9b-19fc-47d8-b8c9-09eb800953cd" xmlns:ns3="f2e9bba5-fb3f-4ac1-bddf-db44d5e4996d" targetNamespace="http://schemas.microsoft.com/office/2006/metadata/properties" ma:root="true" ma:fieldsID="8ff24304e7013850d32098d91f3a4507" ns2:_="" ns3:_="">
    <xsd:import namespace="b0b35c9b-19fc-47d8-b8c9-09eb800953cd"/>
    <xsd:import namespace="f2e9bba5-fb3f-4ac1-bddf-db44d5e499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35c9b-19fc-47d8-b8c9-09eb80095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Estado de aprobación" ma:internalName="Estado_x0020_de_x0020_aprobaci_x00f3_n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2b325967-fa2b-4ff3-8dc7-c17312fb7d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9bba5-fb3f-4ac1-bddf-db44d5e499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0E8A7-EF4D-4F70-86CD-D25E8BEFFA9F}">
  <ds:schemaRefs>
    <ds:schemaRef ds:uri="http://schemas.microsoft.com/office/2006/metadata/properties"/>
    <ds:schemaRef ds:uri="http://schemas.microsoft.com/office/infopath/2007/PartnerControls"/>
    <ds:schemaRef ds:uri="b0b35c9b-19fc-47d8-b8c9-09eb800953cd"/>
  </ds:schemaRefs>
</ds:datastoreItem>
</file>

<file path=customXml/itemProps2.xml><?xml version="1.0" encoding="utf-8"?>
<ds:datastoreItem xmlns:ds="http://schemas.openxmlformats.org/officeDocument/2006/customXml" ds:itemID="{06984CA5-1961-4901-B487-99626F8D8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6820D-89DD-46B2-97B3-4EC81BC52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35c9b-19fc-47d8-b8c9-09eb800953cd"/>
    <ds:schemaRef ds:uri="f2e9bba5-fb3f-4ac1-bddf-db44d5e49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4715</TotalTime>
  <Words>351</Words>
  <Application>Microsoft Macintosh PowerPoint</Application>
  <PresentationFormat>Personalizado</PresentationFormat>
  <Paragraphs>126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-webkit-standard</vt:lpstr>
      <vt:lpstr>Arial</vt:lpstr>
      <vt:lpstr>Arial Narrow</vt:lpstr>
      <vt:lpstr>Calibri</vt:lpstr>
      <vt:lpstr>Calibri Light</vt:lpstr>
      <vt:lpstr>Futura Bk</vt:lpstr>
      <vt:lpstr>Open Sans</vt:lpstr>
      <vt:lpstr>OpenSans</vt:lpstr>
      <vt:lpstr>Verdana Pro</vt:lpstr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TÍTULOS</dc:title>
  <dc:creator>Adris</dc:creator>
  <cp:lastModifiedBy>Promoción BASC México</cp:lastModifiedBy>
  <cp:revision>667</cp:revision>
  <dcterms:created xsi:type="dcterms:W3CDTF">2017-08-10T03:42:42Z</dcterms:created>
  <dcterms:modified xsi:type="dcterms:W3CDTF">2023-10-06T20:17:58Z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0x010100726034A27A9A5A4FACDE0EC66D85CE2A</vt:lpwstr>
  </property>
  <property fmtid="{D5CDD505-2E9C-101B-9397-08002B2CF9AE}" pid="3" name="MediaServiceImageTags">
    <vt:lpwstr/>
  </property>
</Properties>
</file>